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Relationship Id="rId18" Type="http://schemas.openxmlformats.org/officeDocument/2006/relationships/slide" Target="slides/slide7.xml"/><Relationship Id="rId19" Type="http://schemas.openxmlformats.org/officeDocument/2006/relationships/slide" Target="slides/slide8.xml"/><Relationship Id="rId20" Type="http://schemas.openxmlformats.org/officeDocument/2006/relationships/slide" Target="slides/slide9.xml"/><Relationship Id="rId21" Type="http://schemas.openxmlformats.org/officeDocument/2006/relationships/slide" Target="slides/slide10.xml"/><Relationship Id="rId22" Type="http://schemas.openxmlformats.org/officeDocument/2006/relationships/slide" Target="slides/slide11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3"/>
          <c:y val="0.04"/>
          <c:w val="0.64"/>
          <c:h val="0.7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Sheet1!$A$2:$A$3</c:f>
              <c:numCache>
                <c:formatCode>General</c:formatCode>
                <c:ptCount val="2"/>
                <c:pt idx="0">
                  <c:v>15.2</c:v>
                </c:pt>
                <c:pt idx="1">
                  <c:v>5.2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Kvinna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Sheet1!$A$6:$A$7</c:f>
              <c:numCache>
                <c:formatCode>General</c:formatCode>
                <c:ptCount val="2"/>
                <c:pt idx="0">
                  <c:v>29.8</c:v>
                </c:pt>
                <c:pt idx="1">
                  <c:v>4.2</c:v>
                </c:pt>
              </c:numCache>
            </c:numRef>
          </c:xVal>
          <c:yVal>
            <c:numRef>
              <c:f>Sheet1!$B$6:$B$7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Sheet1!$B$9</c:f>
              <c:strCache>
                <c:ptCount val="1"/>
                <c:pt idx="0">
                  <c:v>Annat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Sheet1!$A$10:$A$11</c:f>
              <c:numCache>
                <c:formatCode>General</c:formatCode>
                <c:ptCount val="2"/>
                <c:pt idx="0">
                  <c:v>30.4</c:v>
                </c:pt>
                <c:pt idx="1">
                  <c:v>12.7</c:v>
                </c:pt>
              </c:numCache>
            </c:numRef>
          </c:xVal>
          <c:yVal>
            <c:numRef>
              <c:f>Sheet1!$B$10:$B$11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Sheet1!$B$13</c:f>
              <c:strCache>
                <c:ptCount val="1"/>
                <c:pt idx="0">
                  <c:v>Otrygghet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003C63"/>
              </a:solidFill>
              <a:ln>
                <a:solidFill>
                  <a:srgbClr val="003C63"/>
                </a:solidFill>
              </a:ln>
            </c:spPr>
          </c:marker>
          <c:dLbls>
            <c:numFmt formatCode="#,##0.0&quot; 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sv-SE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</c:dLbls>
          <c:xVal>
            <c:numRef>
              <c:f>Sheet1!$A$14:$A$16</c:f>
              <c:numCache>
                <c:formatCode>General</c:formatCode>
                <c:ptCount val="3"/>
                <c:pt idx="0">
                  <c:v>15.2</c:v>
                </c:pt>
                <c:pt idx="1">
                  <c:v>29.8</c:v>
                </c:pt>
                <c:pt idx="2">
                  <c:v>30.4</c:v>
                </c:pt>
              </c:numCache>
            </c:numRef>
          </c:xVal>
          <c:yVal>
            <c:numRef>
              <c:f>Sheet1!$B$14:$B$16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1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Sheet1!$B$18</c:f>
              <c:strCache>
                <c:ptCount val="1"/>
                <c:pt idx="0">
                  <c:v>Utsatthet (våld eller hot)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FFFFFF"/>
              </a:solidFill>
              <a:ln w="25400">
                <a:solidFill>
                  <a:srgbClr val="5D6874"/>
                </a:solidFill>
              </a:ln>
            </c:spPr>
          </c:marker>
          <c:dLbls>
            <c:numFmt formatCode="#,##0.0&quot; 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sv-SE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</c:dLbls>
          <c:xVal>
            <c:numRef>
              <c:f>Sheet1!$A$19:$A$21</c:f>
              <c:numCache>
                <c:formatCode>General</c:formatCode>
                <c:ptCount val="3"/>
                <c:pt idx="0">
                  <c:v>5.2</c:v>
                </c:pt>
                <c:pt idx="1">
                  <c:v>4.2</c:v>
                </c:pt>
                <c:pt idx="2">
                  <c:v>12.7</c:v>
                </c:pt>
              </c:numCache>
            </c:numRef>
          </c:xVal>
          <c:yVal>
            <c:numRef>
              <c:f>Sheet1!$B$19:$B$21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1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40.0"/>
          <c:min val="0.0"/>
        </c:scaling>
        <c:delete val="0"/>
        <c:axPos val="b"/>
        <c:majorGridlines/>
        <c:numFmt formatCode="#,##0&quot; %&quot;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29643912"/>
        <c:crosses val="autoZero"/>
        <c:crossBetween val="midCat"/>
        <c:majorUnit val="10.0"/>
      </c:valAx>
      <c:valAx>
        <c:axId val="-2129643912"/>
        <c:scaling>
          <c:orientation val="minMax"/>
          <c:max val="3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3"/>
          <c:y val="0.04"/>
          <c:w val="0.64"/>
          <c:h val="0.7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16-19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Sheet1!$A$2:$A$3</c:f>
              <c:numCache>
                <c:formatCode>General</c:formatCode>
                <c:ptCount val="2"/>
                <c:pt idx="0">
                  <c:v>25.2</c:v>
                </c:pt>
                <c:pt idx="1">
                  <c:v>7.7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20-29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Sheet1!$A$6:$A$7</c:f>
              <c:numCache>
                <c:formatCode>General</c:formatCode>
                <c:ptCount val="2"/>
                <c:pt idx="0">
                  <c:v>28.3</c:v>
                </c:pt>
                <c:pt idx="1">
                  <c:v>7.8</c:v>
                </c:pt>
              </c:numCache>
            </c:numRef>
          </c:xVal>
          <c:yVal>
            <c:numRef>
              <c:f>Sheet1!$B$6:$B$7</c:f>
              <c:numCache>
                <c:formatCode>General</c:formatCode>
                <c:ptCount val="2"/>
                <c:pt idx="0">
                  <c:v>4</c:v>
                </c:pt>
                <c:pt idx="1">
                  <c:v>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Sheet1!$B$9</c:f>
              <c:strCache>
                <c:ptCount val="1"/>
                <c:pt idx="0">
                  <c:v>30-49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Sheet1!$A$10:$A$11</c:f>
              <c:numCache>
                <c:formatCode>General</c:formatCode>
                <c:ptCount val="2"/>
                <c:pt idx="0">
                  <c:v>21.8</c:v>
                </c:pt>
                <c:pt idx="1">
                  <c:v>6.0</c:v>
                </c:pt>
              </c:numCache>
            </c:numRef>
          </c:xVal>
          <c:yVal>
            <c:numRef>
              <c:f>Sheet1!$B$10:$B$11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Sheet1!$B$13</c:f>
              <c:strCache>
                <c:ptCount val="1"/>
                <c:pt idx="0">
                  <c:v>50-64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Sheet1!$A$14:$A$15</c:f>
              <c:numCache>
                <c:formatCode>General</c:formatCode>
                <c:ptCount val="2"/>
                <c:pt idx="0">
                  <c:v>20.7</c:v>
                </c:pt>
                <c:pt idx="1">
                  <c:v>5.1</c:v>
                </c:pt>
              </c:numCache>
            </c:numRef>
          </c:xVal>
          <c:yVal>
            <c:numRef>
              <c:f>Sheet1!$B$14:$B$15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Sheet1!$B$17</c:f>
              <c:strCache>
                <c:ptCount val="1"/>
                <c:pt idx="0">
                  <c:v>65+</c:v>
                </c:pt>
              </c:strCache>
            </c:strRef>
          </c:tx>
          <c:spPr>
            <a:ln w="25400">
              <a:solidFill>
                <a:srgbClr val="8A96A2"/>
              </a:solidFill>
            </a:ln>
          </c:spPr>
          <c:marker>
            <c:symbol val="none"/>
          </c:marker>
          <c:xVal>
            <c:numRef>
              <c:f>Sheet1!$A$18:$A$19</c:f>
              <c:numCache>
                <c:formatCode>General</c:formatCode>
                <c:ptCount val="2"/>
                <c:pt idx="0">
                  <c:v>24.4</c:v>
                </c:pt>
                <c:pt idx="1">
                  <c:v>2.5</c:v>
                </c:pt>
              </c:numCache>
            </c:numRef>
          </c:xVal>
          <c:yVal>
            <c:numRef>
              <c:f>Sheet1!$B$18:$B$19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Sheet1!$B$21</c:f>
              <c:strCache>
                <c:ptCount val="1"/>
                <c:pt idx="0">
                  <c:v>Otrygghet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003C63"/>
              </a:solidFill>
              <a:ln>
                <a:solidFill>
                  <a:srgbClr val="003C63"/>
                </a:solidFill>
              </a:ln>
            </c:spPr>
          </c:marker>
          <c:dLbls>
            <c:numFmt formatCode="#,##0.0&quot; 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sv-SE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</c:dLbls>
          <c:xVal>
            <c:numRef>
              <c:f>Sheet1!$A$22:$A$26</c:f>
              <c:numCache>
                <c:formatCode>General</c:formatCode>
                <c:ptCount val="5"/>
                <c:pt idx="0">
                  <c:v>25.2</c:v>
                </c:pt>
                <c:pt idx="1">
                  <c:v>28.3</c:v>
                </c:pt>
                <c:pt idx="2">
                  <c:v>21.8</c:v>
                </c:pt>
                <c:pt idx="3">
                  <c:v>20.7</c:v>
                </c:pt>
                <c:pt idx="4">
                  <c:v>24.4</c:v>
                </c:pt>
              </c:numCache>
            </c:numRef>
          </c:xVal>
          <c:yVal>
            <c:numRef>
              <c:f>Sheet1!$B$22:$B$26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Sheet1!$B$28</c:f>
              <c:strCache>
                <c:ptCount val="1"/>
                <c:pt idx="0">
                  <c:v>Utsatthet (våld eller hot)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FFFFFF"/>
              </a:solidFill>
              <a:ln w="25400">
                <a:solidFill>
                  <a:srgbClr val="5D6874"/>
                </a:solidFill>
              </a:ln>
            </c:spPr>
          </c:marker>
          <c:dLbls>
            <c:numFmt formatCode="#,##0.0&quot; 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/>
                </a:pPr>
                <a:endParaRPr lang="sv-SE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</c:dLbls>
          <c:xVal>
            <c:numRef>
              <c:f>Sheet1!$A$29:$A$33</c:f>
              <c:numCache>
                <c:formatCode>General</c:formatCode>
                <c:ptCount val="5"/>
                <c:pt idx="0">
                  <c:v>7.7</c:v>
                </c:pt>
                <c:pt idx="1">
                  <c:v>7.8</c:v>
                </c:pt>
                <c:pt idx="2">
                  <c:v>6.0</c:v>
                </c:pt>
                <c:pt idx="3">
                  <c:v>5.1</c:v>
                </c:pt>
                <c:pt idx="4">
                  <c:v>2.5</c:v>
                </c:pt>
              </c:numCache>
            </c:numRef>
          </c:xVal>
          <c:yVal>
            <c:numRef>
              <c:f>Sheet1!$B$29:$B$33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30.0"/>
          <c:min val="0.0"/>
        </c:scaling>
        <c:delete val="0"/>
        <c:axPos val="b"/>
        <c:majorGridlines/>
        <c:numFmt formatCode="#,##0&quot; %&quot;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29643912"/>
        <c:crosses val="autoZero"/>
        <c:crossBetween val="midCat"/>
        <c:majorUnit val="10.0"/>
      </c:valAx>
      <c:valAx>
        <c:axId val="-2129643912"/>
        <c:scaling>
          <c:orientation val="minMax"/>
          <c:max val="5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Polisområde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6"/>
            <c:spPr>
              <a:solidFill>
                <a:srgbClr val="B9C9D6"/>
              </a:solidFill>
              <a:ln>
                <a:solidFill>
                  <a:srgbClr val="8A96A2"/>
                </a:solidFill>
              </a:ln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5.0</c:v>
                </c:pt>
                <c:pt idx="1">
                  <c:v>4.0</c:v>
                </c:pt>
                <c:pt idx="2">
                  <c:v>6.1</c:v>
                </c:pt>
                <c:pt idx="3">
                  <c:v>4.9</c:v>
                </c:pt>
                <c:pt idx="4">
                  <c:v>4.3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23.6</c:v>
                </c:pt>
                <c:pt idx="1">
                  <c:v>20.9</c:v>
                </c:pt>
                <c:pt idx="2">
                  <c:v>28.3</c:v>
                </c:pt>
                <c:pt idx="3">
                  <c:v>25.9</c:v>
                </c:pt>
                <c:pt idx="4">
                  <c:v>19.3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8.0"/>
          <c:min val="0.0"/>
        </c:scaling>
        <c:delete val="0"/>
        <c:axPos val="b"/>
        <c:title>
          <c:tx>
            <c:rich>
              <a:bodyPr/>
              <a:lstStyle/>
              <a:p>
                <a:r>
                  <a:t>Utsatthet (våld eller hot), 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9643912"/>
        <c:crosses val="autoZero"/>
        <c:crossBetween val="midCat"/>
      </c:valAx>
      <c:valAx>
        <c:axId val="-2129643912"/>
        <c:scaling>
          <c:orientation val="minMax"/>
          <c:max val="30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Otrygghet, 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3"/>
          <c:y val="0.04"/>
          <c:w val="0.64"/>
          <c:h val="0.62"/>
        </c:manualLayout>
      </c:layout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Samtliga brott</c:v>
                </c:pt>
              </c:strCache>
            </c:strRef>
          </c:tx>
          <c:spPr>
            <a:solidFill>
              <a:srgbClr val="DEE9FC"/>
            </a:solidFill>
            <a:ln w="12700">
              <a:solidFill>
                <a:srgbClr val="FFFFFF"/>
              </a:solidFill>
            </a:ln>
          </c:spPr>
          <c:dLbls>
            <c:numFmt formatCode="0.0 %" sourceLinked="0"/>
            <c:txPr>
              <a:bodyPr/>
              <a:lstStyle/>
              <a:p>
                <a:pPr>
                  <a:defRPr sz="1000">
                    <a:solidFill>
                      <a:srgbClr val="212529"/>
                    </a:solidFill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Stöld</c:v>
                </c:pt>
                <c:pt idx="1">
                  <c:v>Bedrägeri</c:v>
                </c:pt>
                <c:pt idx="2">
                  <c:v>Våld</c:v>
                </c:pt>
                <c:pt idx="3">
                  <c:v>Skadegörelse</c:v>
                </c:pt>
                <c:pt idx="4">
                  <c:v>Hot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0.5338184653116321</c:v>
                </c:pt>
                <c:pt idx="1">
                  <c:v>0.49822404111333213</c:v>
                </c:pt>
                <c:pt idx="2">
                  <c:v>0.41181581446325877</c:v>
                </c:pt>
                <c:pt idx="3">
                  <c:v>0.37350070598170837</c:v>
                </c:pt>
                <c:pt idx="4">
                  <c:v>0.36450223496054335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Bara vissa</c:v>
                </c:pt>
              </c:strCache>
            </c:strRef>
          </c:tx>
          <c:spPr>
            <a:solidFill>
              <a:srgbClr val="5991F0"/>
            </a:solidFill>
            <a:ln w="12700">
              <a:solidFill>
                <a:srgbClr val="FFFFFF"/>
              </a:solidFill>
            </a:ln>
          </c:spPr>
          <c:dLbls>
            <c:dLbl>
              <c:idx val="3"/>
              <c:delete val="1"/>
            </c:dLbl>
            <c:dLbl>
              <c:idx val="2"/>
              <c:delete val="1"/>
            </c:dLbl>
            <c:dLbl>
              <c:idx val="0"/>
              <c:delete val="1"/>
            </c:dLbl>
            <c:numFmt formatCode="0.0 %" sourceLinked="0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Stöld</c:v>
                </c:pt>
                <c:pt idx="1">
                  <c:v>Bedrägeri</c:v>
                </c:pt>
                <c:pt idx="2">
                  <c:v>Våld</c:v>
                </c:pt>
                <c:pt idx="3">
                  <c:v>Skadegörelse</c:v>
                </c:pt>
                <c:pt idx="4">
                  <c:v>Hot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0.08313883711204274</c:v>
                </c:pt>
                <c:pt idx="1">
                  <c:v>0.1157908902478315</c:v>
                </c:pt>
                <c:pt idx="2">
                  <c:v>0.05164423747531683</c:v>
                </c:pt>
                <c:pt idx="3">
                  <c:v>0.08042110855122674</c:v>
                </c:pt>
                <c:pt idx="4">
                  <c:v>0.15113002718506718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Nej</c:v>
                </c:pt>
              </c:strCache>
            </c:strRef>
          </c:tx>
          <c:spPr>
            <a:solidFill>
              <a:srgbClr val="003C63"/>
            </a:solidFill>
            <a:ln w="12700">
              <a:solidFill>
                <a:srgbClr val="FFFFFF"/>
              </a:solidFill>
            </a:ln>
          </c:spPr>
          <c:dLbls>
            <c:numFmt formatCode="0.0 %" sourceLinked="0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Stöld</c:v>
                </c:pt>
                <c:pt idx="1">
                  <c:v>Bedrägeri</c:v>
                </c:pt>
                <c:pt idx="2">
                  <c:v>Våld</c:v>
                </c:pt>
                <c:pt idx="3">
                  <c:v>Skadegörelse</c:v>
                </c:pt>
                <c:pt idx="4">
                  <c:v>Hot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0.3830426975763251</c:v>
                </c:pt>
                <c:pt idx="1">
                  <c:v>0.38598506863883636</c:v>
                </c:pt>
                <c:pt idx="2">
                  <c:v>0.5365399480614244</c:v>
                </c:pt>
                <c:pt idx="3">
                  <c:v>0.5460781854670649</c:v>
                </c:pt>
                <c:pt idx="4">
                  <c:v>0.48436773785438947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max"/>
      </c:valAx>
    </c:plotArea>
    <c:legend>
      <c:legendPos val="b"/>
      <c:overlay val="1"/>
      <c:txPr>
        <a:bodyPr/>
        <a:lstStyle/>
        <a:p>
          <a:pPr>
            <a:defRPr sz="10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Kommuner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6"/>
            <c:spPr>
              <a:solidFill>
                <a:srgbClr val="B9C9D6"/>
              </a:solidFill>
              <a:ln>
                <a:solidFill>
                  <a:srgbClr val="8A96A2"/>
                </a:solidFill>
              </a:ln>
            </c:spPr>
          </c:marker>
          <c:xVal>
            <c:numRef>
              <c:f>Sheet1!$A$2:$A$59</c:f>
              <c:numCache>
                <c:formatCode>General</c:formatCode>
                <c:ptCount val="58"/>
                <c:pt idx="0">
                  <c:v>0.4</c:v>
                </c:pt>
                <c:pt idx="1">
                  <c:v>0.6</c:v>
                </c:pt>
                <c:pt idx="2">
                  <c:v>0.8</c:v>
                </c:pt>
                <c:pt idx="3">
                  <c:v>1.2</c:v>
                </c:pt>
                <c:pt idx="4">
                  <c:v>1.2</c:v>
                </c:pt>
                <c:pt idx="5">
                  <c:v>1.6</c:v>
                </c:pt>
                <c:pt idx="6">
                  <c:v>0.6</c:v>
                </c:pt>
                <c:pt idx="7">
                  <c:v>1</c:v>
                </c:pt>
                <c:pt idx="8">
                  <c:v>1.2</c:v>
                </c:pt>
                <c:pt idx="9">
                  <c:v>1.6</c:v>
                </c:pt>
                <c:pt idx="10">
                  <c:v>0</c:v>
                </c:pt>
                <c:pt idx="11">
                  <c:v>1.6</c:v>
                </c:pt>
                <c:pt idx="12">
                  <c:v>1.2</c:v>
                </c:pt>
                <c:pt idx="13">
                  <c:v>1.2</c:v>
                </c:pt>
                <c:pt idx="14">
                  <c:v>1.2</c:v>
                </c:pt>
                <c:pt idx="15">
                  <c:v>1.2</c:v>
                </c:pt>
                <c:pt idx="16">
                  <c:v>0.4</c:v>
                </c:pt>
                <c:pt idx="17">
                  <c:v>0.2</c:v>
                </c:pt>
                <c:pt idx="18">
                  <c:v>0.6</c:v>
                </c:pt>
                <c:pt idx="19">
                  <c:v>0</c:v>
                </c:pt>
                <c:pt idx="20">
                  <c:v>1.2</c:v>
                </c:pt>
                <c:pt idx="21">
                  <c:v>0.4</c:v>
                </c:pt>
                <c:pt idx="22">
                  <c:v>2</c:v>
                </c:pt>
                <c:pt idx="23">
                  <c:v>1</c:v>
                </c:pt>
                <c:pt idx="24">
                  <c:v>1.2</c:v>
                </c:pt>
                <c:pt idx="25">
                  <c:v>0.8</c:v>
                </c:pt>
                <c:pt idx="26">
                  <c:v>0.4</c:v>
                </c:pt>
                <c:pt idx="27">
                  <c:v>1.4</c:v>
                </c:pt>
                <c:pt idx="28">
                  <c:v>0.4</c:v>
                </c:pt>
                <c:pt idx="29">
                  <c:v>1.8</c:v>
                </c:pt>
                <c:pt idx="30">
                  <c:v>1.2</c:v>
                </c:pt>
                <c:pt idx="31">
                  <c:v>1.2</c:v>
                </c:pt>
                <c:pt idx="32">
                  <c:v>0.8</c:v>
                </c:pt>
                <c:pt idx="33">
                  <c:v>1.2</c:v>
                </c:pt>
                <c:pt idx="34">
                  <c:v>0.8</c:v>
                </c:pt>
                <c:pt idx="35">
                  <c:v>1.4</c:v>
                </c:pt>
                <c:pt idx="36">
                  <c:v>1.6</c:v>
                </c:pt>
                <c:pt idx="37">
                  <c:v>1.6</c:v>
                </c:pt>
                <c:pt idx="38">
                  <c:v>0.6</c:v>
                </c:pt>
                <c:pt idx="39">
                  <c:v>1</c:v>
                </c:pt>
                <c:pt idx="40">
                  <c:v>1</c:v>
                </c:pt>
                <c:pt idx="41">
                  <c:v>2</c:v>
                </c:pt>
                <c:pt idx="42">
                  <c:v>1.8</c:v>
                </c:pt>
                <c:pt idx="43">
                  <c:v>1.2</c:v>
                </c:pt>
                <c:pt idx="44">
                  <c:v>1.2</c:v>
                </c:pt>
                <c:pt idx="45">
                  <c:v>0.4</c:v>
                </c:pt>
                <c:pt idx="46">
                  <c:v>1.8</c:v>
                </c:pt>
                <c:pt idx="47">
                  <c:v>1.4</c:v>
                </c:pt>
                <c:pt idx="48">
                  <c:v>0.6</c:v>
                </c:pt>
                <c:pt idx="49">
                  <c:v>1.8</c:v>
                </c:pt>
                <c:pt idx="50">
                  <c:v>0.6</c:v>
                </c:pt>
                <c:pt idx="51">
                  <c:v>1.4</c:v>
                </c:pt>
                <c:pt idx="52">
                  <c:v>0.4</c:v>
                </c:pt>
                <c:pt idx="53">
                  <c:v>1</c:v>
                </c:pt>
                <c:pt idx="54">
                  <c:v>1.4</c:v>
                </c:pt>
                <c:pt idx="55">
                  <c:v>0.2</c:v>
                </c:pt>
                <c:pt idx="56">
                  <c:v>1.2</c:v>
                </c:pt>
                <c:pt idx="57">
                  <c:v>2</c:v>
                </c:pt>
              </c:numCache>
            </c:numRef>
          </c:xVal>
          <c:yVal>
            <c:numRef>
              <c:f>Sheet1!$B$2:$B$59</c:f>
              <c:numCache>
                <c:formatCode>General</c:formatCode>
                <c:ptCount val="58"/>
                <c:pt idx="0">
                  <c:v>0.5</c:v>
                </c:pt>
                <c:pt idx="1">
                  <c:v>0.8333333333333334</c:v>
                </c:pt>
                <c:pt idx="2">
                  <c:v>1.5</c:v>
                </c:pt>
                <c:pt idx="3">
                  <c:v>1.1666666666666667</c:v>
                </c:pt>
                <c:pt idx="4">
                  <c:v>1.3333333333333333</c:v>
                </c:pt>
                <c:pt idx="5">
                  <c:v>1.3333333333333333</c:v>
                </c:pt>
                <c:pt idx="6">
                  <c:v>1.1666666666666667</c:v>
                </c:pt>
                <c:pt idx="7">
                  <c:v>1</c:v>
                </c:pt>
                <c:pt idx="8">
                  <c:v>1.6666666666666667</c:v>
                </c:pt>
                <c:pt idx="9">
                  <c:v>1.1666666666666667</c:v>
                </c:pt>
                <c:pt idx="10">
                  <c:v>0.8333333333333334</c:v>
                </c:pt>
                <c:pt idx="11">
                  <c:v>0.6666666666666666</c:v>
                </c:pt>
                <c:pt idx="12">
                  <c:v>1.1666666666666667</c:v>
                </c:pt>
                <c:pt idx="13">
                  <c:v>1.3333333333333333</c:v>
                </c:pt>
                <c:pt idx="14">
                  <c:v>1.1666666666666667</c:v>
                </c:pt>
                <c:pt idx="15">
                  <c:v>1.1666666666666667</c:v>
                </c:pt>
                <c:pt idx="16">
                  <c:v>0.8333333333333334</c:v>
                </c:pt>
                <c:pt idx="17">
                  <c:v>0.8333333333333334</c:v>
                </c:pt>
                <c:pt idx="18">
                  <c:v>1</c:v>
                </c:pt>
                <c:pt idx="19">
                  <c:v>1.1666666666666667</c:v>
                </c:pt>
                <c:pt idx="20">
                  <c:v>0.8333333333333334</c:v>
                </c:pt>
                <c:pt idx="21">
                  <c:v>1.3333333333333333</c:v>
                </c:pt>
                <c:pt idx="22">
                  <c:v>2.1666666666666665</c:v>
                </c:pt>
                <c:pt idx="23">
                  <c:v>1.1666666666666667</c:v>
                </c:pt>
                <c:pt idx="24">
                  <c:v>1.5</c:v>
                </c:pt>
                <c:pt idx="25">
                  <c:v>1.1666666666666667</c:v>
                </c:pt>
                <c:pt idx="26">
                  <c:v>0.8333333333333334</c:v>
                </c:pt>
                <c:pt idx="27">
                  <c:v>1.6666666666666667</c:v>
                </c:pt>
                <c:pt idx="28">
                  <c:v>1</c:v>
                </c:pt>
                <c:pt idx="29">
                  <c:v>1.3333333333333333</c:v>
                </c:pt>
                <c:pt idx="30">
                  <c:v>1.3333333333333333</c:v>
                </c:pt>
                <c:pt idx="31">
                  <c:v>0.8333333333333334</c:v>
                </c:pt>
                <c:pt idx="32">
                  <c:v>1.1666666666666667</c:v>
                </c:pt>
                <c:pt idx="33">
                  <c:v>1.3333333333333333</c:v>
                </c:pt>
                <c:pt idx="34">
                  <c:v>1.5</c:v>
                </c:pt>
                <c:pt idx="35">
                  <c:v>1</c:v>
                </c:pt>
                <c:pt idx="36">
                  <c:v>0.8333333333333334</c:v>
                </c:pt>
                <c:pt idx="37">
                  <c:v>1.8333333333333333</c:v>
                </c:pt>
                <c:pt idx="38">
                  <c:v>1.3333333333333333</c:v>
                </c:pt>
                <c:pt idx="39">
                  <c:v>1.3333333333333333</c:v>
                </c:pt>
                <c:pt idx="40">
                  <c:v>1</c:v>
                </c:pt>
                <c:pt idx="41">
                  <c:v>1.8333333333333333</c:v>
                </c:pt>
                <c:pt idx="42">
                  <c:v>1.5</c:v>
                </c:pt>
                <c:pt idx="43">
                  <c:v>1.3333333333333333</c:v>
                </c:pt>
                <c:pt idx="44">
                  <c:v>1.3333333333333333</c:v>
                </c:pt>
                <c:pt idx="45">
                  <c:v>0.5</c:v>
                </c:pt>
                <c:pt idx="46">
                  <c:v>2.1666666666666665</c:v>
                </c:pt>
                <c:pt idx="47">
                  <c:v>1.8333333333333333</c:v>
                </c:pt>
                <c:pt idx="48">
                  <c:v>2</c:v>
                </c:pt>
                <c:pt idx="49">
                  <c:v>2.1666666666666665</c:v>
                </c:pt>
                <c:pt idx="50">
                  <c:v>1.1666666666666667</c:v>
                </c:pt>
                <c:pt idx="51">
                  <c:v>1.1666666666666667</c:v>
                </c:pt>
                <c:pt idx="52">
                  <c:v>1.3333333333333333</c:v>
                </c:pt>
                <c:pt idx="53">
                  <c:v>1.3333333333333333</c:v>
                </c:pt>
                <c:pt idx="54">
                  <c:v>1.8333333333333333</c:v>
                </c:pt>
                <c:pt idx="55">
                  <c:v>0.8333333333333334</c:v>
                </c:pt>
                <c:pt idx="56">
                  <c:v>1.1666666666666667</c:v>
                </c:pt>
                <c:pt idx="57">
                  <c:v>2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2.0"/>
          <c:min val="0.0"/>
        </c:scaling>
        <c:delete val="0"/>
        <c:axPos val="b"/>
        <c:title>
          <c:tx>
            <c:rich>
              <a:bodyPr/>
              <a:lstStyle/>
              <a:p>
                <a:r>
                  <a:t>Oro, 0 till 2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9643912"/>
        <c:crosses val="autoZero"/>
        <c:crossBetween val="midCat"/>
      </c:valAx>
      <c:valAx>
        <c:axId val="-2129643912"/>
        <c:scaling>
          <c:orientation val="minMax"/>
          <c:max val="2.5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Utsatthet, 0 till 2,5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Kommuner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6"/>
            <c:spPr>
              <a:solidFill>
                <a:srgbClr val="B9C9D6"/>
              </a:solidFill>
              <a:ln>
                <a:solidFill>
                  <a:srgbClr val="8A96A2"/>
                </a:solidFill>
              </a:ln>
            </c:spPr>
          </c:marker>
          <c:xVal>
            <c:numRef>
              <c:f>Sheet1!$A$2:$A$59</c:f>
              <c:numCache>
                <c:formatCode>General</c:formatCode>
                <c:ptCount val="58"/>
                <c:pt idx="0">
                  <c:v>1.135135135135135</c:v>
                </c:pt>
                <c:pt idx="1">
                  <c:v>1.5675675675675675</c:v>
                </c:pt>
                <c:pt idx="2">
                  <c:v>1.4864864864864864</c:v>
                </c:pt>
                <c:pt idx="3">
                  <c:v>1.6486486486486487</c:v>
                </c:pt>
                <c:pt idx="4">
                  <c:v>1.2972972972972974</c:v>
                </c:pt>
                <c:pt idx="5">
                  <c:v>1.8918918918918919</c:v>
                </c:pt>
                <c:pt idx="6">
                  <c:v>1.4054054054054055</c:v>
                </c:pt>
                <c:pt idx="7">
                  <c:v>1.2162162162162162</c:v>
                </c:pt>
                <c:pt idx="8">
                  <c:v>2.081081081081081</c:v>
                </c:pt>
                <c:pt idx="9">
                  <c:v>1.6216216216216217</c:v>
                </c:pt>
                <c:pt idx="10">
                  <c:v>0.918918918918919</c:v>
                </c:pt>
                <c:pt idx="11">
                  <c:v>1.7567567567567568</c:v>
                </c:pt>
                <c:pt idx="12">
                  <c:v>1.864864864864865</c:v>
                </c:pt>
                <c:pt idx="13">
                  <c:v>1.864864864864865</c:v>
                </c:pt>
                <c:pt idx="14">
                  <c:v>1.5405405405405406</c:v>
                </c:pt>
                <c:pt idx="15">
                  <c:v>1.7837837837837838</c:v>
                </c:pt>
                <c:pt idx="16">
                  <c:v>1.2162162162162162</c:v>
                </c:pt>
                <c:pt idx="17">
                  <c:v>1.162162162162162</c:v>
                </c:pt>
                <c:pt idx="18">
                  <c:v>1.1081081081081081</c:v>
                </c:pt>
                <c:pt idx="19">
                  <c:v>0.7837837837837838</c:v>
                </c:pt>
                <c:pt idx="20">
                  <c:v>1.6216216216216217</c:v>
                </c:pt>
                <c:pt idx="21">
                  <c:v>1.3243243243243243</c:v>
                </c:pt>
                <c:pt idx="22">
                  <c:v>2.054054054054054</c:v>
                </c:pt>
                <c:pt idx="23">
                  <c:v>1.4594594594594594</c:v>
                </c:pt>
                <c:pt idx="24">
                  <c:v>1.7837837837837838</c:v>
                </c:pt>
                <c:pt idx="25">
                  <c:v>1.7297297297297298</c:v>
                </c:pt>
                <c:pt idx="26">
                  <c:v>1</c:v>
                </c:pt>
                <c:pt idx="27">
                  <c:v>2.189189189189189</c:v>
                </c:pt>
                <c:pt idx="28">
                  <c:v>1.2162162162162162</c:v>
                </c:pt>
                <c:pt idx="29">
                  <c:v>2.4594594594594597</c:v>
                </c:pt>
                <c:pt idx="30">
                  <c:v>1.7297297297297298</c:v>
                </c:pt>
                <c:pt idx="31">
                  <c:v>2.1621621621621623</c:v>
                </c:pt>
                <c:pt idx="32">
                  <c:v>1.2702702702702702</c:v>
                </c:pt>
                <c:pt idx="33">
                  <c:v>1.4054054054054055</c:v>
                </c:pt>
                <c:pt idx="34">
                  <c:v>1.5675675675675675</c:v>
                </c:pt>
                <c:pt idx="35">
                  <c:v>1.945945945945946</c:v>
                </c:pt>
                <c:pt idx="36">
                  <c:v>1.4864864864864864</c:v>
                </c:pt>
                <c:pt idx="37">
                  <c:v>2.081081081081081</c:v>
                </c:pt>
                <c:pt idx="38">
                  <c:v>1.5405405405405406</c:v>
                </c:pt>
                <c:pt idx="39">
                  <c:v>1.7837837837837838</c:v>
                </c:pt>
                <c:pt idx="40">
                  <c:v>2</c:v>
                </c:pt>
                <c:pt idx="41">
                  <c:v>2.4054054054054053</c:v>
                </c:pt>
                <c:pt idx="42">
                  <c:v>2.810810810810811</c:v>
                </c:pt>
                <c:pt idx="43">
                  <c:v>1.9189189189189189</c:v>
                </c:pt>
                <c:pt idx="44">
                  <c:v>2.5675675675675675</c:v>
                </c:pt>
                <c:pt idx="45">
                  <c:v>0.9459459459459459</c:v>
                </c:pt>
                <c:pt idx="46">
                  <c:v>2.3513513513513513</c:v>
                </c:pt>
                <c:pt idx="47">
                  <c:v>1.5675675675675675</c:v>
                </c:pt>
                <c:pt idx="48">
                  <c:v>1.837837837837838</c:v>
                </c:pt>
                <c:pt idx="49">
                  <c:v>2.4594594594594597</c:v>
                </c:pt>
                <c:pt idx="50">
                  <c:v>1.2972972972972974</c:v>
                </c:pt>
                <c:pt idx="51">
                  <c:v>1.8918918918918919</c:v>
                </c:pt>
                <c:pt idx="52">
                  <c:v>1.3783783783783783</c:v>
                </c:pt>
                <c:pt idx="53">
                  <c:v>1.6756756756756757</c:v>
                </c:pt>
                <c:pt idx="54">
                  <c:v>2</c:v>
                </c:pt>
                <c:pt idx="55">
                  <c:v>1.3243243243243243</c:v>
                </c:pt>
                <c:pt idx="56">
                  <c:v>1.5135135135135136</c:v>
                </c:pt>
                <c:pt idx="57">
                  <c:v>2.2162162162162162</c:v>
                </c:pt>
              </c:numCache>
            </c:numRef>
          </c:xVal>
          <c:yVal>
            <c:numRef>
              <c:f>Sheet1!$B$2:$B$59</c:f>
              <c:numCache>
                <c:formatCode>General</c:formatCode>
                <c:ptCount val="58"/>
                <c:pt idx="0">
                  <c:v>1.5</c:v>
                </c:pt>
                <c:pt idx="1">
                  <c:v>2.5</c:v>
                </c:pt>
                <c:pt idx="2">
                  <c:v>1.5</c:v>
                </c:pt>
                <c:pt idx="3">
                  <c:v>2</c:v>
                </c:pt>
                <c:pt idx="4">
                  <c:v>2</c:v>
                </c:pt>
                <c:pt idx="5">
                  <c:v>2.5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1.5</c:v>
                </c:pt>
                <c:pt idx="10">
                  <c:v>1.5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1.5</c:v>
                </c:pt>
                <c:pt idx="15">
                  <c:v>2.5</c:v>
                </c:pt>
                <c:pt idx="16">
                  <c:v>2</c:v>
                </c:pt>
                <c:pt idx="17">
                  <c:v>1.5</c:v>
                </c:pt>
                <c:pt idx="18">
                  <c:v>1</c:v>
                </c:pt>
                <c:pt idx="19">
                  <c:v>1</c:v>
                </c:pt>
                <c:pt idx="20">
                  <c:v>1.5</c:v>
                </c:pt>
                <c:pt idx="21">
                  <c:v>1.5</c:v>
                </c:pt>
                <c:pt idx="22">
                  <c:v>2</c:v>
                </c:pt>
                <c:pt idx="23">
                  <c:v>1.5</c:v>
                </c:pt>
                <c:pt idx="24">
                  <c:v>2</c:v>
                </c:pt>
                <c:pt idx="25">
                  <c:v>2</c:v>
                </c:pt>
                <c:pt idx="26">
                  <c:v>1.5</c:v>
                </c:pt>
                <c:pt idx="27">
                  <c:v>2.5</c:v>
                </c:pt>
                <c:pt idx="28">
                  <c:v>1</c:v>
                </c:pt>
                <c:pt idx="29">
                  <c:v>2.5</c:v>
                </c:pt>
                <c:pt idx="30">
                  <c:v>2</c:v>
                </c:pt>
                <c:pt idx="31">
                  <c:v>2.5</c:v>
                </c:pt>
                <c:pt idx="32">
                  <c:v>0.5</c:v>
                </c:pt>
                <c:pt idx="33">
                  <c:v>1</c:v>
                </c:pt>
                <c:pt idx="34">
                  <c:v>1</c:v>
                </c:pt>
                <c:pt idx="35">
                  <c:v>2.5</c:v>
                </c:pt>
                <c:pt idx="36">
                  <c:v>2</c:v>
                </c:pt>
                <c:pt idx="37">
                  <c:v>1.5</c:v>
                </c:pt>
                <c:pt idx="38">
                  <c:v>2</c:v>
                </c:pt>
                <c:pt idx="39">
                  <c:v>2.5</c:v>
                </c:pt>
                <c:pt idx="40">
                  <c:v>2.5</c:v>
                </c:pt>
                <c:pt idx="41">
                  <c:v>2.5</c:v>
                </c:pt>
                <c:pt idx="42">
                  <c:v>3.5</c:v>
                </c:pt>
                <c:pt idx="43">
                  <c:v>1.5</c:v>
                </c:pt>
                <c:pt idx="44">
                  <c:v>3.5</c:v>
                </c:pt>
                <c:pt idx="45">
                  <c:v>0.5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1</c:v>
                </c:pt>
                <c:pt idx="51">
                  <c:v>2</c:v>
                </c:pt>
                <c:pt idx="52">
                  <c:v>2</c:v>
                </c:pt>
                <c:pt idx="53">
                  <c:v>1.5</c:v>
                </c:pt>
                <c:pt idx="54">
                  <c:v>2</c:v>
                </c:pt>
                <c:pt idx="55">
                  <c:v>1.5</c:v>
                </c:pt>
                <c:pt idx="56">
                  <c:v>1</c:v>
                </c:pt>
                <c:pt idx="57">
                  <c:v>2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r>
                  <a:t>Problemnivå, 0 till 3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9643912"/>
        <c:crosses val="autoZero"/>
        <c:crossBetween val="midCat"/>
      </c:valAx>
      <c:valAx>
        <c:axId val="-2129643912"/>
        <c:scaling>
          <c:orientation val="minMax"/>
          <c:max val="3.5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Kollektiv förmåga, 0 till 3,5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_bas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Tertil 1 (lägst)</c:v>
                </c:pt>
                <c:pt idx="1">
                  <c:v>Tertil 2</c:v>
                </c:pt>
                <c:pt idx="2">
                  <c:v>Tertil 3 (högst)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0.78</c:v>
                </c:pt>
                <c:pt idx="1">
                  <c:v>1.49</c:v>
                </c:pt>
                <c:pt idx="2">
                  <c:v>1.86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Kvartilavstånd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Tertil 1 (lägst)</c:v>
                </c:pt>
                <c:pt idx="1">
                  <c:v>Tertil 2</c:v>
                </c:pt>
                <c:pt idx="2">
                  <c:v>Tertil 3 (högst)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0.21</c:v>
                </c:pt>
                <c:pt idx="1">
                  <c:v>0.2</c:v>
                </c:pt>
                <c:pt idx="2">
                  <c:v>0.41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Medianlinje X</c:v>
                </c:pt>
              </c:strCache>
            </c:strRef>
          </c:tx>
          <c:spPr>
            <a:ln w="9525">
              <a:solidFill>
                <a:srgbClr val="5D6874"/>
              </a:solidFill>
              <a:prstDash val="dash"/>
            </a:ln>
          </c:spPr>
          <c:marker>
            <c:symbol val="none"/>
          </c:marker>
          <c:xVal>
            <c:numRef>
              <c:f>Sheet1!$A$2:$A$3</c:f>
              <c:numCache>
                <c:formatCode>General</c:formatCode>
                <c:ptCount val="2"/>
                <c:pt idx="0">
                  <c:v>16.7</c:v>
                </c:pt>
                <c:pt idx="1">
                  <c:v>16.7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0.0</c:v>
                </c:pt>
                <c:pt idx="1">
                  <c:v>40.0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Medianlinje Y</c:v>
                </c:pt>
              </c:strCache>
            </c:strRef>
          </c:tx>
          <c:spPr>
            <a:ln w="9525">
              <a:solidFill>
                <a:srgbClr val="5D6874"/>
              </a:solidFill>
              <a:prstDash val="dash"/>
            </a:ln>
          </c:spPr>
          <c:marker>
            <c:symbol val="none"/>
          </c:marker>
          <c:xVal>
            <c:numRef>
              <c:f>Sheet1!$A$6:$A$7</c:f>
              <c:numCache>
                <c:formatCode>General</c:formatCode>
                <c:ptCount val="2"/>
                <c:pt idx="0">
                  <c:v>0.0</c:v>
                </c:pt>
                <c:pt idx="1">
                  <c:v>60.0</c:v>
                </c:pt>
              </c:numCache>
            </c:numRef>
          </c:xVal>
          <c:yVal>
            <c:numRef>
              <c:f>Sheet1!$B$6:$B$7</c:f>
              <c:numCache>
                <c:formatCode>General</c:formatCode>
                <c:ptCount val="2"/>
                <c:pt idx="0">
                  <c:v>31.2</c:v>
                </c:pt>
                <c:pt idx="1">
                  <c:v>31.2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Sheet1!$B$9</c:f>
              <c:strCache>
                <c:ptCount val="1"/>
                <c:pt idx="0">
                  <c:v>Indikatorer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6"/>
            <c:spPr>
              <a:solidFill>
                <a:srgbClr val="B9C9D6"/>
              </a:solidFill>
              <a:ln>
                <a:solidFill>
                  <a:srgbClr val="8A96A2"/>
                </a:solidFill>
              </a:ln>
            </c:spPr>
          </c:marker>
          <c:xVal>
            <c:numRef>
              <c:f>Sheet1!$A$10:$A$21</c:f>
              <c:numCache>
                <c:formatCode>General</c:formatCode>
                <c:ptCount val="12"/>
                <c:pt idx="0">
                  <c:v>35.1</c:v>
                </c:pt>
                <c:pt idx="1">
                  <c:v>30.0</c:v>
                </c:pt>
                <c:pt idx="2">
                  <c:v>13.6</c:v>
                </c:pt>
                <c:pt idx="3">
                  <c:v>13.2</c:v>
                </c:pt>
                <c:pt idx="4">
                  <c:v>6.9</c:v>
                </c:pt>
                <c:pt idx="5">
                  <c:v>7.9</c:v>
                </c:pt>
                <c:pt idx="6">
                  <c:v>9.6</c:v>
                </c:pt>
                <c:pt idx="7">
                  <c:v>6.4</c:v>
                </c:pt>
                <c:pt idx="8">
                  <c:v>19.8</c:v>
                </c:pt>
                <c:pt idx="9">
                  <c:v>46.5</c:v>
                </c:pt>
                <c:pt idx="10">
                  <c:v>25.7</c:v>
                </c:pt>
                <c:pt idx="11">
                  <c:v>24.9</c:v>
                </c:pt>
              </c:numCache>
            </c:numRef>
          </c:xVal>
          <c:yVal>
            <c:numRef>
              <c:f>Sheet1!$B$10:$B$21</c:f>
              <c:numCache>
                <c:formatCode>General</c:formatCode>
                <c:ptCount val="12"/>
                <c:pt idx="0">
                  <c:v>19.2</c:v>
                </c:pt>
                <c:pt idx="1">
                  <c:v>22.8</c:v>
                </c:pt>
                <c:pt idx="2">
                  <c:v>31.4</c:v>
                </c:pt>
                <c:pt idx="3">
                  <c:v>35.2</c:v>
                </c:pt>
                <c:pt idx="4">
                  <c:v>31.9</c:v>
                </c:pt>
                <c:pt idx="5">
                  <c:v>34.3</c:v>
                </c:pt>
                <c:pt idx="6">
                  <c:v>37.5</c:v>
                </c:pt>
                <c:pt idx="7">
                  <c:v>35.2</c:v>
                </c:pt>
                <c:pt idx="8">
                  <c:v>31.0</c:v>
                </c:pt>
                <c:pt idx="9">
                  <c:v>12.4</c:v>
                </c:pt>
                <c:pt idx="10">
                  <c:v>18.4</c:v>
                </c:pt>
                <c:pt idx="11">
                  <c:v>19.4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60.0"/>
          <c:min val="0.0"/>
        </c:scaling>
        <c:delete val="0"/>
        <c:axPos val="b"/>
        <c:title>
          <c:tx>
            <c:rich>
              <a:bodyPr/>
              <a:lstStyle/>
              <a:p>
                <a:r>
                  <a:t>Andel som ser problemet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9643912"/>
        <c:crosses val="autoZero"/>
        <c:crossBetween val="midCat"/>
      </c:valAx>
      <c:valAx>
        <c:axId val="-2129643912"/>
        <c:scaling>
          <c:orientation val="minMax"/>
          <c:max val="40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t>Skillnad i andel otrygg ute ensam sen kväll, ser mot ser inte problemet (pe)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894087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Otrygghet och utsatthet per kön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248" y="2077516"/>
            <a:ext cx="3063240" cy="943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021177"/>
            <a:ext cx="3063240" cy="943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Kvinna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964838"/>
            <a:ext cx="3063240" cy="943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Annat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28" y="5228539"/>
            <a:ext cx="73609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>
                <a:solidFill>
                  <a:srgbClr val="003C63"/>
                </a:solidFill>
              </a:rPr>
              <a:t>● </a:t>
            </a:r>
            <a:r>
              <a:rPr sz="1000">
                <a:solidFill>
                  <a:srgbClr val="75838D"/>
                </a:solidFill>
              </a:rPr>
              <a:t>Otrygghet    </a:t>
            </a:r>
            <a:r>
              <a:rPr sz="1000">
                <a:solidFill>
                  <a:srgbClr val="5D6874"/>
                </a:solidFill>
              </a:rPr>
              <a:t>○ </a:t>
            </a:r>
            <a:r>
              <a:rPr sz="1000">
                <a:solidFill>
                  <a:srgbClr val="75838D"/>
                </a:solidFill>
              </a:rPr>
              <a:t>Utsatthet (våld eller hot)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Otrygghet och utsatthet per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248" y="2077516"/>
            <a:ext cx="3063240" cy="5661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16-19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643713"/>
            <a:ext cx="3063240" cy="5661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20-29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209909"/>
            <a:ext cx="3063240" cy="5661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30-49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3776106"/>
            <a:ext cx="3063240" cy="5661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50-64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4342302"/>
            <a:ext cx="3063240" cy="5661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003C63"/>
                </a:solidFill>
              </a:rPr>
              <a:t>65+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95928" y="5228539"/>
            <a:ext cx="73609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>
                <a:solidFill>
                  <a:srgbClr val="003C63"/>
                </a:solidFill>
              </a:rPr>
              <a:t>● </a:t>
            </a:r>
            <a:r>
              <a:rPr sz="1000">
                <a:solidFill>
                  <a:srgbClr val="75838D"/>
                </a:solidFill>
              </a:rPr>
              <a:t>Otrygghet    </a:t>
            </a:r>
            <a:r>
              <a:rPr sz="1000">
                <a:solidFill>
                  <a:srgbClr val="5D6874"/>
                </a:solidFill>
              </a:rPr>
              <a:t>○ </a:t>
            </a:r>
            <a:r>
              <a:rPr sz="1000">
                <a:solidFill>
                  <a:srgbClr val="75838D"/>
                </a:solidFill>
              </a:rPr>
              <a:t>Utsatthet (våld eller hot)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Otrygghet mot utsatthet per polisområde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Mörkertal per brottstyp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Oro mot utsatthet, per kommun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sz="1200">
                <a:solidFill>
                  <a:srgbClr val="75838D"/>
                </a:solidFill>
              </a:rPr>
              <a:t>r = 0,56, R² = 0,32, 58 kommuner. måttligt positivt samband. Samvariation, inte orsak.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Problemnivå mot kollektiv förmåga, per kommun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sz="1200">
                <a:solidFill>
                  <a:srgbClr val="75838D"/>
                </a:solidFill>
              </a:rPr>
              <a:t>r = 0,79, R² = 0,62, 58 kommuner. starkt positivt samband. Samvariation, inte orsak.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Problemnivå i tertiler, per kommun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sz="1200">
                <a:solidFill>
                  <a:srgbClr val="75838D"/>
                </a:solidFill>
              </a:rPr>
              <a:t>Tertiler efter kommunens egen problemnivå (Problemindex). Minst åtta kommuner per låda.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Åtgärdsmatris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sz="1200">
                <a:solidFill>
                  <a:srgbClr val="75838D"/>
                </a:solidFill>
              </a:rPr>
              <a:t>Varje punkt är en indikator i området. Y mäter samband med otrygg ute ensam sen kväll. Gränserna mellan kvadranterna är medianerna. Samvariation, inte orsak.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44168" y="5349240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AA6B0"/>
                </a:solidFill>
              </a:rPr>
              <a:t>LÄGRE PRIORITET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0728" y="5349240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9AA6B0"/>
                </a:solidFill>
              </a:rPr>
              <a:t>UPPRÄTTHÅLL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4168" y="2057400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AA6B0"/>
                </a:solidFill>
              </a:rPr>
              <a:t>BEVAKA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10728" y="2057400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9AA6B0"/>
                </a:solidFill>
              </a:rPr>
              <a:t>ÅTGÄRDA FÖRST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Mörkertal: anmälningsgrad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5852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Samtliga brott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Bara vissa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Tolkning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Alla utsatta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9 177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35 procent av de utsatta anmälde samtliga brott.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Mörkertal per brottstyp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17556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Brottstyp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Samtliga brott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Bara vissa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Nej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Tolkning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Bedrägeri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39 %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1 086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Bland dem som utsatts för bedrägeri anmälde 50 procent samtliga brott.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Hot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853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Bland dem som utsatts för hot anmälde 36 procent samtliga brott.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2 588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Bland dem som utsatts för skadegörelse anmälde 37 procent samtliga brott.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Stöld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4 654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Bland dem som utsatts för stöld anmälde 53 procent samtliga brott.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Våld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54 %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Bland dem som utsatts för våld anmälde 41 procent samtliga brott.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Upprepad utsatthet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11704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Brottstyp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Upprepad (minst 2 gånger)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Okänt antal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 (känt antal)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Tolkning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Våld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Våld: 45 procent av dem med känt antal utsattes minst två gånger (okänt antal hos 7 procent av alla utsatta).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Stöld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13 227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Stöld: 41 procent av dem med känt antal utsattes minst två gånger (okänt antal hos 2 procent av alla utsatta).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10 790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Skadegörelse: 43 procent av dem med känt antal utsattes minst två gånger (okänt antal hos 3 procent av alla utsatta).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Plats och relation för våld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Område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 (känt antal)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Vanligaste platserna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Bekant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Främling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Synliga skador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Hela regionen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(47 %), Nöjesställe (24 %), Inne i bostaden (22 %)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54 %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PO Blekinge nordöstra Skåne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340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(45 %), Nöjesställe (26 %), Inne i bostaden (21 %)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PO Kalmar Kronoberg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610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(41 %), Nöjesställe (30 %), Inne i bostaden (25 %)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PO Malmö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(57 %), Nöjesställe (20 %), Tåg, buss eller station (20 %)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72 %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PO Nordvästra Skåne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333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(51 %), Inne i bostaden (23 %), Arbetsplatsen (20 %)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PO Södra Skåne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Gata, torg eller annan allmän plats (47 %), Inne i bostaden (21 %), Nöjesställe (18 %)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59 %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Operativt: narkotikaförsäljning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8778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Mått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Sett narkotikaförsäljning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42 431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Senaste månaden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42 976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Oro för överfall: utsatta mot inte utsatta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8778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Oro för överfall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Bas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Utsatt för våld eller hot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2 053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Inte utsatt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42 302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Kvalitetspanel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5852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Fråga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Internt bortfall (Ej svar)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Viktat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Urval (Region Syd)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Anmälan om brott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46 761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1 307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Cirka 84 600 utskick, 56,8 % svarsfrekvens (Polisens rapport LPO Kävlinge 2025, avsnitt 5, regionen som helhet)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Samband mellan index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8778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Jämförelse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kommuner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R²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Oro mot Utsatthet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0,56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0,32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Problemnivå mot Kollektiv förmåga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0,79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0,62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Problemnivå i tertiler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Senaste mätningen för Mörkertal, Operativt, Risk och rädsla och Fördjupad analys, alla mätningar för övriga avsnitt, kontots egen geografi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11704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02228"/>
                <a:gridCol w="1502228"/>
                <a:gridCol w="1502228"/>
                <a:gridCol w="1502228"/>
                <a:gridCol w="1502228"/>
                <a:gridCol w="1502228"/>
                <a:gridCol w="1502232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kommuner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Min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Q1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Median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Q3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Max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Tertil 1 (lägst)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0,8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1,5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Tertil 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Tertil 3 (högst)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1,9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Senaste mätningen för Mörkertal, Operativt, Risk och rädsla och Fördjupad analys, alla mätningar för övriga avsnitt, kontots egen geografi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