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  <p:sldMasterId id="2147483838" r:id="rId5"/>
    <p:sldMasterId id="2147483885" r:id="rId6"/>
  </p:sldMasterIdLst>
  <p:notesMasterIdLst>
    <p:notesMasterId r:id="rId9"/>
  </p:notesMasterIdLst>
  <p:sldIdLst>
    <p:sldId id="256" r:id="rId8"/>
    <p:sldId id="257" r:id="rId7"/>
    <p:sldId id="258" r:id="rId14"/>
    <p:sldId id="259" r:id="rId15"/>
    <p:sldId id="260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63"/>
    <p:restoredTop sz="96027"/>
  </p:normalViewPr>
  <p:slideViewPr>
    <p:cSldViewPr snapToGrid="0" snapToObjects="1">
      <p:cViewPr varScale="1">
        <p:scale>
          <a:sx n="108" d="100"/>
          <a:sy n="108" d="100"/>
        </p:scale>
        <p:origin x="1440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8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ayout>
        <c:manualLayout>
          <c:layoutTarget val="inner"/>
          <c:xMode val="edge"/>
          <c:yMode val="edge"/>
          <c:x val="0.42"/>
          <c:y val="0.04"/>
          <c:w val="0.52"/>
          <c:h val="0.9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Trygg</c:v>
                </c:pt>
              </c:strCache>
            </c:strRef>
          </c:tx>
          <c:spPr>
            <a:solidFill>
              <a:srgbClr val="003C63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70</c:v>
                </c:pt>
                <c:pt idx="3">
                  <c:v>71</c:v>
                </c:pt>
                <c:pt idx="4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Otrygg</c:v>
                </c:pt>
              </c:strCache>
            </c:strRef>
          </c:tx>
          <c:spPr>
            <a:solidFill>
              <a:srgbClr val="5991F0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28</c:v>
                </c:pt>
                <c:pt idx="2">
                  <c:v>22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7DBA74"/>
            </a:solidFill>
          </c:spPr>
          <c:dLbls>
            <c:numFmt formatCode="#,##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16-19</c:v>
                </c:pt>
                <c:pt idx="1">
                  <c:v>20-29</c:v>
                </c:pt>
                <c:pt idx="2">
                  <c:v>30-49</c:v>
                </c:pt>
                <c:pt idx="3">
                  <c:v>50-64</c:v>
                </c:pt>
                <c:pt idx="4">
                  <c:v>65+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0.0"/>
          <c:min val="0.0"/>
        </c:scaling>
        <c:delete val="0"/>
        <c:axPos val="b"/>
        <c:majorGridlines/>
        <c:majorTickMark val="out"/>
        <c:minorTickMark val="none"/>
        <c:tickLblPos val="nextTo"/>
        <c:crossAx val="-2068027336"/>
        <c:crosses val="max"/>
        <c:majorUnit val="20.0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230471AE-2BBB-0346-B4B0-492D87E6B325}" type="datetimeFigureOut">
              <a:rPr lang="sv-SE" smtClean="0"/>
              <a:pPr/>
              <a:t>2026-02-03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ptos" panose="020B000402020202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ptos" panose="020B0004020202020204" pitchFamily="34" charset="0"/>
              </a:defRPr>
            </a:lvl1pPr>
          </a:lstStyle>
          <a:p>
            <a:fld id="{6BF78757-DE7D-E647-A447-A141CE339FB7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7461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0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28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63CBE84-6678-F846-9DD4-A1A4BFE70BD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94195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0BAB5FB-07EB-A647-8DA7-3EB3B4014F5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06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  <a:prstGeom prst="rect">
            <a:avLst/>
          </a:prstGeo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BB38423-F362-304F-BD00-698ADDAC1DE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65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8398091-3B04-D747-B068-E4211AFA8E78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61508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  <a:prstGeom prst="rect">
            <a:avLst/>
          </a:prstGeo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6DEA89A-3961-2C4A-90DB-FAA4F797B739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06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AC381BE8-9C0B-5246-BCF4-033B24A83472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15271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8813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7643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8010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297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2213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305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2307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392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7"/>
            <a:ext cx="9144000" cy="10310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27774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126EE06-F693-A05B-5AFE-4C4B19B34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68493" y="5925345"/>
            <a:ext cx="797441" cy="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567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baseline="0"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13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5" name="Bildobjekt 4" descr="En bild som visar cirkel, Färggrann, Grafik&#10;&#10;AI-genererat innehåll kan vara felaktigt.">
            <a:extLst>
              <a:ext uri="{FF2B5EF4-FFF2-40B4-BE49-F238E27FC236}">
                <a16:creationId xmlns:a16="http://schemas.microsoft.com/office/drawing/2014/main" id="{B80E5537-2D67-3018-9452-DFD485D49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76652" y="2190540"/>
            <a:ext cx="9736902" cy="5463484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1492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- S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3CE751F3-BDB3-3F93-1E12-63393E892DF8}"/>
              </a:ext>
            </a:extLst>
          </p:cNvPr>
          <p:cNvSpPr/>
          <p:nvPr userDrawn="1"/>
        </p:nvSpPr>
        <p:spPr>
          <a:xfrm>
            <a:off x="6261904" y="0"/>
            <a:ext cx="593009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3" name="Platshållare för datum 3">
            <a:extLst>
              <a:ext uri="{FF2B5EF4-FFF2-40B4-BE49-F238E27FC236}">
                <a16:creationId xmlns:a16="http://schemas.microsoft.com/office/drawing/2014/main" id="{569E4560-2EAE-6244-EAE3-72807A7C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2D04A9CC-D028-A04B-94E2-B01DF01EB66A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98C94F86-FA70-AE5A-5053-AF77C9D7B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004D37CA-23B7-AE45-401B-9E9D7CD3F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C08AA6-7F2D-C08A-4F31-54DCD2DED8B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50F95D48-9FC4-3027-A1C4-327B2EAE8B85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AFE69A-0AD8-4477-466A-5D0ADDC4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20265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46FD8E36-6FC4-A04D-8394-822F51774BD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120172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+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18B46A75-14D1-8828-89AC-7DDD9B9B9D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14913" y="0"/>
            <a:ext cx="7177087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3B40E694-6924-BF93-B8DE-1C4624F355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1" y="882649"/>
            <a:ext cx="4184650" cy="1567043"/>
          </a:xfrm>
        </p:spPr>
        <p:txBody>
          <a:bodyPr anchor="b">
            <a:normAutofit/>
          </a:bodyPr>
          <a:lstStyle>
            <a:lvl1pPr algn="l">
              <a:defRPr sz="28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Underrubrik 2">
            <a:extLst>
              <a:ext uri="{FF2B5EF4-FFF2-40B4-BE49-F238E27FC236}">
                <a16:creationId xmlns:a16="http://schemas.microsoft.com/office/drawing/2014/main" id="{7A55B49F-4CDE-7A81-B276-F3DCDDA670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1" y="2608670"/>
            <a:ext cx="4184650" cy="1567043"/>
          </a:xfrm>
        </p:spPr>
        <p:txBody>
          <a:bodyPr>
            <a:norm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F37000FD-8FAC-CBDF-A23B-08944E585D74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accent1"/>
                </a:solidFill>
              </a:rPr>
              <a:t>2026-02-03</a:t>
            </a:fld>
            <a:endParaRPr lang="sv-SE" sz="105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4819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189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4246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3109010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550618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60641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6723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883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22374229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 helfärga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D778B30-296C-DEA3-29FF-E1AAABC04E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51840D7-4D41-3568-E5CB-E538DFFC45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846308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76196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16829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831637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443641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243019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837366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085332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5F76BC0A-EF11-BAAF-1BEA-E20B2A47BC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9931" y="-2043876"/>
            <a:ext cx="5099461" cy="436003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7996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40035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B70AD1D-7281-C5F4-BC92-421D6590D585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74F8A8EA-ABB9-FB4D-8119-058D09093E60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613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750" y="882649"/>
            <a:ext cx="6082145" cy="1567043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FE71BFC2-EB9C-9C3E-66EC-3D69F24E29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6750" y="2608670"/>
            <a:ext cx="6082145" cy="1567043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25CC248-5409-8C9D-C4CF-02C80A99BF56}"/>
              </a:ext>
            </a:extLst>
          </p:cNvPr>
          <p:cNvSpPr txBox="1"/>
          <p:nvPr userDrawn="1"/>
        </p:nvSpPr>
        <p:spPr>
          <a:xfrm>
            <a:off x="103517" y="6524801"/>
            <a:ext cx="32626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bg2"/>
                </a:solidFill>
              </a:rPr>
              <a:t>Rapport av Lysio Research  |  </a:t>
            </a:r>
            <a:fld id="{E87B24C2-15A4-594A-81A3-4A4609A5CFD4}" type="datetime1">
              <a:rPr lang="sv-SE" sz="1050" smtClean="0">
                <a:solidFill>
                  <a:schemeClr val="bg2"/>
                </a:solidFill>
              </a:rPr>
              <a:t>2026-02-03</a:t>
            </a:fld>
            <a:endParaRPr lang="sv-SE" sz="1050" dirty="0">
              <a:solidFill>
                <a:schemeClr val="bg2"/>
              </a:solidFill>
            </a:endParaRPr>
          </a:p>
        </p:txBody>
      </p:sp>
      <p:pic>
        <p:nvPicPr>
          <p:cNvPr id="3" name="Bildobjekt 2" descr="En bild som visar cirkel, Färggrann, Grafik&#10;&#10;Automatiskt genererad beskrivning">
            <a:extLst>
              <a:ext uri="{FF2B5EF4-FFF2-40B4-BE49-F238E27FC236}">
                <a16:creationId xmlns:a16="http://schemas.microsoft.com/office/drawing/2014/main" id="{BF23D243-F325-0FE0-9558-01B03EBA39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3329995" y="1678751"/>
            <a:ext cx="9806141" cy="55023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0057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93896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020267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532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44E0B20-F886-E443-8554-F34E1E9801A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9196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B1D5B8-1D1D-E9E9-4FC7-107FB8AF8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FF69C9-9885-247B-5632-82D662FEB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31687"/>
            <a:ext cx="5181600" cy="259623"/>
          </a:xfrm>
        </p:spPr>
        <p:txBody>
          <a:bodyPr>
            <a:spAutoFit/>
          </a:bodyPr>
          <a:lstStyle>
            <a:lvl1pPr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4A4BF5B-BFA0-2847-A5A9-35DA6CD8B983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43C7F322-A665-276B-6EC7-681BD7627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8942890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60602" y="0"/>
            <a:ext cx="5731398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3694D7C5-B3F4-3D4F-A75D-ED1960B2AC57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246298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D8E915C1-C070-9E19-D8AD-FFE21768AA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29600" y="0"/>
            <a:ext cx="3962399" cy="6858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171CAD-4896-5F49-A46F-77F8FE811E2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665306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+ smal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7039708" cy="259623"/>
          </a:xfrm>
        </p:spPr>
        <p:txBody>
          <a:bodyPr wrap="square" numCol="2" spcCol="360000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 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DD559F88-8E74-A549-9705-5494E918DD40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F5395398-BA08-CC6E-8AFB-A600CF20F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039708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29CA1A8-9C0A-B0BB-9ABF-FBD9660D061B}"/>
              </a:ext>
            </a:extLst>
          </p:cNvPr>
          <p:cNvSpPr/>
          <p:nvPr userDrawn="1"/>
        </p:nvSpPr>
        <p:spPr>
          <a:xfrm>
            <a:off x="8229600" y="0"/>
            <a:ext cx="39624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01597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6650CE0-81F3-1B49-A269-D158835C64E1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8B251348-8851-FE38-EE3F-FF77EEB60A67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1" y="2201445"/>
            <a:ext cx="5622402" cy="3609975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839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D65EA559-5861-5737-35F2-0D7DAF3F4CE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838200" y="2189163"/>
            <a:ext cx="5622925" cy="3633787"/>
          </a:xfrm>
        </p:spPr>
        <p:txBody>
          <a:bodyPr/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A054E43-0054-94E3-11CB-C0B69E12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A09B9B-E871-1C3D-78D8-438FA11C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8011"/>
            <a:ext cx="10515600" cy="258532"/>
          </a:xfrm>
        </p:spPr>
        <p:txBody>
          <a:bodyPr numCol="2" spcCol="360000">
            <a:spAutoFit/>
          </a:bodyPr>
          <a:lstStyle>
            <a:lvl1pPr marL="0" indent="0">
              <a:buNone/>
              <a:defRPr sz="1200"/>
            </a:lvl1pPr>
          </a:lstStyle>
          <a:p>
            <a:pPr lvl="0"/>
            <a:endParaRPr lang="sv-SE" dirty="0"/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592AB973-8654-C604-7DD5-04277EADC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8E1C0166-FD69-CB42-9A66-5F12CC97C1B4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D2BA08-BE06-E175-AC1A-672798C80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CC662A29-3E47-B7A1-0043-CA33E230A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60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+ s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4B2DE456-1C91-6EEF-AD79-8E0D6803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0774F47-A195-5747-BAC8-CE406C8DEC2E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A3D9C51-F57E-FBED-B70B-05A90C2A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4">
            <a:extLst>
              <a:ext uri="{FF2B5EF4-FFF2-40B4-BE49-F238E27FC236}">
                <a16:creationId xmlns:a16="http://schemas.microsoft.com/office/drawing/2014/main" id="{229E970D-2299-CF1B-23DD-1BE131E75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08436D78-DC9C-2696-A8FE-DFB66342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9C4B4775-4FFC-EB76-C353-94901889E8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6227618" cy="259623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</p:spTree>
    <p:extLst>
      <p:ext uri="{BB962C8B-B14F-4D97-AF65-F5344CB8AC3E}">
        <p14:creationId xmlns:p14="http://schemas.microsoft.com/office/powerpoint/2010/main" val="15438970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F9C156-2E58-A7C1-5795-61449133A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4042" y="6406531"/>
            <a:ext cx="1060174" cy="263977"/>
          </a:xfrm>
          <a:prstGeom prst="rect">
            <a:avLst/>
          </a:prstGeom>
        </p:spPr>
        <p:txBody>
          <a:bodyPr/>
          <a:lstStyle>
            <a:lvl1pPr algn="l">
              <a:defRPr sz="1200" b="0" i="0" baseline="0">
                <a:solidFill>
                  <a:schemeClr val="bg2"/>
                </a:solidFill>
                <a:latin typeface="Aptos" panose="020B0004020202020204" pitchFamily="34" charset="0"/>
              </a:defRPr>
            </a:lvl1pPr>
          </a:lstStyle>
          <a:p>
            <a:fld id="{3256A993-A495-7C43-A1FB-000E6066FC2C}" type="datetime1">
              <a:rPr lang="sv-SE" smtClean="0"/>
              <a:t>2026-02-03</a:t>
            </a:fld>
            <a:endParaRPr lang="sv-SE" dirty="0"/>
          </a:p>
        </p:txBody>
      </p:sp>
      <p:pic>
        <p:nvPicPr>
          <p:cNvPr id="8" name="Bildobjekt 7" descr="En bild som visar text, Teckensnitt, Grafik, grafisk design&#10;&#10;Automatiskt genererad beskrivning">
            <a:extLst>
              <a:ext uri="{FF2B5EF4-FFF2-40B4-BE49-F238E27FC236}">
                <a16:creationId xmlns:a16="http://schemas.microsoft.com/office/drawing/2014/main" id="{CA3222BA-4512-A884-B095-B51512FE1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3832" y="5755922"/>
            <a:ext cx="859642" cy="7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9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Mörk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399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ö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2848733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Ros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574192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913124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34441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Grö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>
            <a:spLocks/>
          </p:cNvSpPr>
          <p:nvPr userDrawn="1"/>
        </p:nvSpPr>
        <p:spPr>
          <a:xfrm>
            <a:off x="1" y="0"/>
            <a:ext cx="8229599" cy="6858000"/>
          </a:xfrm>
          <a:prstGeom prst="rect">
            <a:avLst/>
          </a:prstGeom>
          <a:solidFill>
            <a:srgbClr val="7D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5020006-92E6-61B5-57D8-9AF291792E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3459" y="1122363"/>
            <a:ext cx="5436198" cy="2387600"/>
          </a:xfrm>
        </p:spPr>
        <p:txBody>
          <a:bodyPr anchor="b">
            <a:normAutofit/>
          </a:bodyPr>
          <a:lstStyle>
            <a:lvl1pPr algn="l">
              <a:defRPr sz="3600" b="1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3A23EB2-AB6C-4AE1-1A17-CCF24FFAFC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3459" y="3602038"/>
            <a:ext cx="5436198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 kan också vara ganska lång</a:t>
            </a:r>
          </a:p>
        </p:txBody>
      </p:sp>
    </p:spTree>
    <p:extLst>
      <p:ext uri="{BB962C8B-B14F-4D97-AF65-F5344CB8AC3E}">
        <p14:creationId xmlns:p14="http://schemas.microsoft.com/office/powerpoint/2010/main" val="1644135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5CB3C82-2FED-FEBC-78FB-E1E610A9E98A}"/>
              </a:ext>
            </a:extLst>
          </p:cNvPr>
          <p:cNvSpPr/>
          <p:nvPr userDrawn="1"/>
        </p:nvSpPr>
        <p:spPr>
          <a:xfrm>
            <a:off x="7700211" y="0"/>
            <a:ext cx="449178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9058E431-3999-99B5-F382-2AFD3FB00E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56519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85ECD7D-A3DE-5D45-B880-F2397E51A145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77674772-5123-11DB-3418-959937DDF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6A900FC4-D62C-D7D1-5D02-64C4E39F8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70649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7D6F91D6-AC93-C45A-62A3-03D399391E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373133" y="848978"/>
            <a:ext cx="1683354" cy="1683419"/>
          </a:xfrm>
          <a:prstGeom prst="ellipse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DF169EE-E97B-45DE-6691-BE0B4D5C00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15363" y="2671763"/>
            <a:ext cx="3127375" cy="592535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B42B2DC-77EB-D150-9DCF-56B9A83B3A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28011"/>
            <a:ext cx="4893197" cy="259623"/>
          </a:xfrm>
        </p:spPr>
        <p:txBody>
          <a:bodyPr wrap="square">
            <a:spAutoFit/>
          </a:bodyPr>
          <a:lstStyle>
            <a:lvl1pPr marL="0" indent="0">
              <a:buFontTx/>
              <a:buNone/>
              <a:defRPr sz="1200" baseline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Klicka här för att ändra format på bakgrundstexter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72531CBA-4FA3-966A-94C7-EA6C53889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893197" cy="960438"/>
          </a:xfrm>
        </p:spPr>
        <p:txBody>
          <a:bodyPr/>
          <a:lstStyle/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0079962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1F3243F-77CA-5C18-412D-B8929F14518A}"/>
              </a:ext>
            </a:extLst>
          </p:cNvPr>
          <p:cNvSpPr/>
          <p:nvPr userDrawn="1"/>
        </p:nvSpPr>
        <p:spPr>
          <a:xfrm>
            <a:off x="0" y="0"/>
            <a:ext cx="12192000" cy="6963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0B80A41-F8F7-BB2F-80FB-FDDB4BDFA829}"/>
              </a:ext>
            </a:extLst>
          </p:cNvPr>
          <p:cNvSpPr/>
          <p:nvPr userDrawn="1"/>
        </p:nvSpPr>
        <p:spPr>
          <a:xfrm>
            <a:off x="2698830" y="1620195"/>
            <a:ext cx="6794339" cy="325248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latin typeface="Aptos" panose="020B0004020202020204" pitchFamily="34" charset="0"/>
            </a:endParaRPr>
          </a:p>
        </p:txBody>
      </p:sp>
      <p:sp>
        <p:nvSpPr>
          <p:cNvPr id="10" name="Halvram 9">
            <a:extLst>
              <a:ext uri="{FF2B5EF4-FFF2-40B4-BE49-F238E27FC236}">
                <a16:creationId xmlns:a16="http://schemas.microsoft.com/office/drawing/2014/main" id="{EAEAEEAF-D1E4-F733-85A8-D2280D44EEF7}"/>
              </a:ext>
            </a:extLst>
          </p:cNvPr>
          <p:cNvSpPr/>
          <p:nvPr userDrawn="1"/>
        </p:nvSpPr>
        <p:spPr>
          <a:xfrm>
            <a:off x="2556559" y="1483670"/>
            <a:ext cx="1534610" cy="1338580"/>
          </a:xfrm>
          <a:prstGeom prst="halfFram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15" name="Rubrik 1">
            <a:extLst>
              <a:ext uri="{FF2B5EF4-FFF2-40B4-BE49-F238E27FC236}">
                <a16:creationId xmlns:a16="http://schemas.microsoft.com/office/drawing/2014/main" id="{A28F46A7-239C-0DDD-53E8-B93BA6E7D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401" y="2522804"/>
            <a:ext cx="5278056" cy="1707169"/>
          </a:xfrm>
        </p:spPr>
        <p:txBody>
          <a:bodyPr anchor="ctr">
            <a:normAutofit/>
          </a:bodyPr>
          <a:lstStyle>
            <a:lvl1pPr algn="ctr">
              <a:defRPr sz="4000" b="1" baseline="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749216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1.xml"/><Relationship Id="rId2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9A2CD6EC-6388-DA46-9842-6C024FA9AA26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339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1" r:id="rId2"/>
    <p:sldLayoutId id="2147483793" r:id="rId3"/>
    <p:sldLayoutId id="2147483792" r:id="rId4"/>
    <p:sldLayoutId id="2147483835" r:id="rId5"/>
    <p:sldLayoutId id="2147483836" r:id="rId6"/>
    <p:sldLayoutId id="2147483837" r:id="rId7"/>
    <p:sldLayoutId id="2147483794" r:id="rId8"/>
    <p:sldLayoutId id="2147483822" r:id="rId9"/>
    <p:sldLayoutId id="2147483828" r:id="rId10"/>
    <p:sldLayoutId id="2147483821" r:id="rId11"/>
    <p:sldLayoutId id="2147483823" r:id="rId12"/>
    <p:sldLayoutId id="2147483824" r:id="rId13"/>
    <p:sldLayoutId id="2147483825" r:id="rId14"/>
    <p:sldLayoutId id="2147483826" r:id="rId15"/>
    <p:sldLayoutId id="2147483827" r:id="rId16"/>
    <p:sldLayoutId id="2147483905" r:id="rId17"/>
    <p:sldLayoutId id="2147483834" r:id="rId18"/>
    <p:sldLayoutId id="2147483819" r:id="rId19"/>
    <p:sldLayoutId id="2147483808" r:id="rId20"/>
    <p:sldLayoutId id="2147483803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None/>
        <a:defRPr sz="11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45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orient="horz" pos="95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2718361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84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911" r:id="rId18"/>
    <p:sldLayoutId id="2147483912" r:id="rId19"/>
    <p:sldLayoutId id="2147483858" r:id="rId20"/>
    <p:sldLayoutId id="2147483731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C5F0984-4BCD-5CDE-83B7-9B272D98F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B12A162-870F-D5ED-785C-DD87C0350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28011"/>
            <a:ext cx="10515600" cy="4648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A13FFA-EA1F-77FB-CC3B-0478F9394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08474" y="6473518"/>
            <a:ext cx="10835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5CEBA9D4-6075-D74A-81DC-F1100010CAFB}" type="datetime1">
              <a:rPr lang="sv-SE" smtClean="0"/>
              <a:t>2026-02-03</a:t>
            </a:fld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4ED9B53-2B28-1DFB-6D9D-F760F12D8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31397" y="6473518"/>
            <a:ext cx="729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 i="0" baseline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fld id="{05D6C473-D15A-9044-BD07-651C79BA8914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A891AAD-E29D-E8BA-F84E-BA89FB028188}"/>
              </a:ext>
            </a:extLst>
          </p:cNvPr>
          <p:cNvSpPr/>
          <p:nvPr userDrawn="1"/>
        </p:nvSpPr>
        <p:spPr>
          <a:xfrm>
            <a:off x="0" y="0"/>
            <a:ext cx="207034" cy="13255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b="0" i="0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0C1DD642-B78C-7524-B292-C67D2BB34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22604" y="647001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sv-SE" dirty="0">
              <a:solidFill>
                <a:schemeClr val="accent1"/>
              </a:solidFill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5DC544ED-666E-3855-8ED7-3DB2FF29781B}"/>
              </a:ext>
            </a:extLst>
          </p:cNvPr>
          <p:cNvSpPr txBox="1"/>
          <p:nvPr userDrawn="1"/>
        </p:nvSpPr>
        <p:spPr>
          <a:xfrm>
            <a:off x="103517" y="6524801"/>
            <a:ext cx="26741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dirty="0">
                <a:solidFill>
                  <a:schemeClr val="accent1"/>
                </a:solidFill>
              </a:rPr>
              <a:t>Skapad av Lysio Research</a:t>
            </a:r>
          </a:p>
        </p:txBody>
      </p:sp>
    </p:spTree>
    <p:extLst>
      <p:ext uri="{BB962C8B-B14F-4D97-AF65-F5344CB8AC3E}">
        <p14:creationId xmlns:p14="http://schemas.microsoft.com/office/powerpoint/2010/main" val="186264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908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2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stemtypsnitt normalt"/>
        <a:buChar char="–"/>
        <a:defRPr sz="1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Utforska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417320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75838D"/>
                </a:solidFill>
              </a:rPr>
              <a:t>Trygg ute ensam sen kväll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65 år och äldre svarar Trygg mer sällan än övriga grupper (60 mot 69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50 till 64 år svarar Trygg oftare än övriga grupper (71 mot 64 procent). Skillnaden är statistiskt säkerställd.</a:t>
            </a:r>
          </a:p>
          <a:p>
            <a:pPr>
              <a:spcAft>
                <a:spcPts val="800"/>
              </a:spcAft>
            </a:pPr>
            <a:r>
              <a:rPr sz="1600">
                <a:solidFill>
                  <a:srgbClr val="003C63"/>
                </a:solidFill>
              </a:rPr>
              <a:t>•  30 till 49 år svarar Trygg oftare än övriga grupper (70 mot 64 procent). Skillnaden är statistiskt säkerställd.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kväll, andel per grupp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810512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841248" y="1920240"/>
          <a:ext cx="1051560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60 %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70 %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62 %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3,0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71 %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63 %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24 %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22 %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21 %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Otrygg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25 %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Trygg ute ensam sen kväll (forts.)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664208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75838D"/>
                </a:solidFill>
              </a:rPr>
              <a:t>Avser Uppdelat efter: Åldersgrupp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41248" y="1920240"/>
          <a:ext cx="10515600" cy="204825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Grupp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Andel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Felmarginal (95 %)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Antal svar</a:t>
                      </a:r>
                    </a:p>
                  </a:txBody>
                  <a:tcPr>
                    <a:solidFill>
                      <a:srgbClr val="003C6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65+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16 % (statistiskt säkerställd skillnad)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16 931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30-49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11 593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16-19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13 %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2,1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1 768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20-29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9 %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1,3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3 244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Uppgift saknas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För få svar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</a:p>
                  </a:txBody>
                  <a:tcPr>
                    <a:solidFill>
                      <a:srgbClr val="FAF2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AF2E8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50-64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Vet ej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8 % (statistiskt säkerställd skillnad)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± 0,7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003C63"/>
                          </a:solidFill>
                        </a:defRPr>
                      </a:pPr>
                      <a:r>
                        <a:t>12 460</a:t>
                      </a:r>
                    </a:p>
                  </a:txBody>
                  <a:tcPr>
                    <a:solidFill>
                      <a:srgbClr val="DEE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Om uttaget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64592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Kommun: 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Källa: Polisens trygghetsundersökning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Källans uttagsdatum: 2026-10-16</a:t>
            </a:r>
          </a:p>
          <a:p>
            <a:pPr>
              <a:spcAft>
                <a:spcPts val="800"/>
              </a:spcAft>
            </a:pPr>
            <a:r>
              <a:rPr sz="1400">
                <a:solidFill>
                  <a:srgbClr val="003C63"/>
                </a:solidFill>
              </a:rPr>
              <a:t>•  Filter: Uppdelat efter: Åldersgrupp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nd + Marin">
  <a:themeElements>
    <a:clrScheme name="Egen 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DEE9FC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FFE326FB-068A-D840-8B7B-E412B85F3EEF}"/>
    </a:ext>
  </a:extLst>
</a:theme>
</file>

<file path=ppt/theme/theme2.xml><?xml version="1.0" encoding="utf-8"?>
<a:theme xmlns:a="http://schemas.openxmlformats.org/drawingml/2006/main" name="Marin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2F24D907-BE07-DC46-A89C-0E9E103D08DE}"/>
    </a:ext>
  </a:extLst>
</a:theme>
</file>

<file path=ppt/theme/theme3.xml><?xml version="1.0" encoding="utf-8"?>
<a:theme xmlns:a="http://schemas.openxmlformats.org/drawingml/2006/main" name="Blå">
  <a:themeElements>
    <a:clrScheme name="Lysio 2,1">
      <a:dk1>
        <a:srgbClr val="000000"/>
      </a:dk1>
      <a:lt1>
        <a:srgbClr val="FFFFFF"/>
      </a:lt1>
      <a:dk2>
        <a:srgbClr val="EF7764"/>
      </a:dk2>
      <a:lt2>
        <a:srgbClr val="FAF2E8"/>
      </a:lt2>
      <a:accent1>
        <a:srgbClr val="003C63"/>
      </a:accent1>
      <a:accent2>
        <a:srgbClr val="5991F0"/>
      </a:accent2>
      <a:accent3>
        <a:srgbClr val="F9D764"/>
      </a:accent3>
      <a:accent4>
        <a:srgbClr val="F6C2DF"/>
      </a:accent4>
      <a:accent5>
        <a:srgbClr val="7DBA74"/>
      </a:accent5>
      <a:accent6>
        <a:srgbClr val="C5D8E6"/>
      </a:accent6>
      <a:hlink>
        <a:srgbClr val="003C63"/>
      </a:hlink>
      <a:folHlink>
        <a:srgbClr val="EF776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A7BEA73-D2D6-1B41-B370-C7910E3D2170}" vid="{716EDF68-B284-E943-9E25-F5F7403354D3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5BC0B55F77029448DFCCA4ED103CD43" ma:contentTypeVersion="13" ma:contentTypeDescription="Skapa ett nytt dokument." ma:contentTypeScope="" ma:versionID="11a89b9dd7538b58a5404c22ecbcdf26">
  <xsd:schema xmlns:xsd="http://www.w3.org/2001/XMLSchema" xmlns:xs="http://www.w3.org/2001/XMLSchema" xmlns:p="http://schemas.microsoft.com/office/2006/metadata/properties" xmlns:ns2="64632145-a586-40ba-9e5a-1392a29ab614" xmlns:ns3="cd13f219-3656-44c1-ae6e-94ec9da00b2e" targetNamespace="http://schemas.microsoft.com/office/2006/metadata/properties" ma:root="true" ma:fieldsID="c3d0ae5a0cd3a300ebb75e1cc33c4050" ns2:_="" ns3:_="">
    <xsd:import namespace="64632145-a586-40ba-9e5a-1392a29ab614"/>
    <xsd:import namespace="cd13f219-3656-44c1-ae6e-94ec9da00b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32145-a586-40ba-9e5a-1392a29ab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b54c204-4c6b-42e0-9ca7-399eb0cc1f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13f219-3656-44c1-ae6e-94ec9da00b2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aba4759-92fb-410f-9464-199219a759f5}" ma:internalName="TaxCatchAll" ma:showField="CatchAllData" ma:web="cd13f219-3656-44c1-ae6e-94ec9da00b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4632145-a586-40ba-9e5a-1392a29ab614">
      <Terms xmlns="http://schemas.microsoft.com/office/infopath/2007/PartnerControls"/>
    </lcf76f155ced4ddcb4097134ff3c332f>
    <TaxCatchAll xmlns="cd13f219-3656-44c1-ae6e-94ec9da00b2e" xsi:nil="true"/>
  </documentManagement>
</p:properties>
</file>

<file path=customXml/itemProps1.xml><?xml version="1.0" encoding="utf-8"?>
<ds:datastoreItem xmlns:ds="http://schemas.openxmlformats.org/officeDocument/2006/customXml" ds:itemID="{D57128AC-888E-4AA1-A1B2-5C8349E42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632145-a586-40ba-9e5a-1392a29ab614"/>
    <ds:schemaRef ds:uri="cd13f219-3656-44c1-ae6e-94ec9da00b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AD8FFF-4A59-42B9-968F-06B00D6CB5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87AB5E-B922-4E54-8B52-D73F5B944457}">
  <ds:schemaRefs>
    <ds:schemaRef ds:uri="http://www.w3.org/XML/1998/namespace"/>
    <ds:schemaRef ds:uri="cd13f219-3656-44c1-ae6e-94ec9da00b2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64632145-a586-40ba-9e5a-1392a29ab614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Sand + Marin</Template>
  <TotalTime>1</TotalTime>
  <Words>6</Words>
  <Application>Microsoft Macintosh PowerPoint</Application>
  <PresentationFormat>Bredbild</PresentationFormat>
  <Paragraphs>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Systemtypsnitt normalt</vt:lpstr>
      <vt:lpstr>Sand + Marin</vt:lpstr>
      <vt:lpstr>Marin</vt:lpstr>
      <vt:lpstr>Blå</vt:lpstr>
      <vt:lpstr>PowerPoint-presentation</vt:lpstr>
      <vt:lpstr>Lysio veckorapport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 Granberg</dc:creator>
  <cp:lastModifiedBy>Erik Granberg</cp:lastModifiedBy>
  <cp:revision>4</cp:revision>
  <dcterms:created xsi:type="dcterms:W3CDTF">2026-02-03T16:18:39Z</dcterms:created>
  <dcterms:modified xsi:type="dcterms:W3CDTF">2026-02-03T16:33:31Z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0x01010035BC0B55F77029448DFCCA4ED103CD43</vt:lpwstr>
  </property>
  <property fmtid="{D5CDD505-2E9C-101B-9397-08002B2CF9AE}" pid="3" name="MediaServiceImageTags">
    <vt:lpwstr/>
  </property>
</Properties>
</file>