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0" r:id="rId4"/>
    <p:sldMasterId id="2147483838" r:id="rId5"/>
    <p:sldMasterId id="2147483885" r:id="rId6"/>
  </p:sldMasterIdLst>
  <p:notesMasterIdLst>
    <p:notesMasterId r:id="rId9"/>
  </p:notesMasterIdLst>
  <p:sldIdLst>
    <p:sldId id="256" r:id="rId8"/>
    <p:sldId id="257" r:id="rId7"/>
    <p:sldId id="258" r:id="rId14"/>
    <p:sldId id="259" r:id="rId1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llanmörkt format 2 - Dekorfär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63"/>
    <p:restoredTop sz="96027"/>
  </p:normalViewPr>
  <p:slideViewPr>
    <p:cSldViewPr snapToGrid="0" snapToObjects="1">
      <p:cViewPr varScale="1">
        <p:scale>
          <a:sx n="108" d="100"/>
          <a:sy n="108" d="100"/>
        </p:scale>
        <p:origin x="1440" y="48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8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4" Type="http://schemas.openxmlformats.org/officeDocument/2006/relationships/slide" Target="slides/slide3.xml"/><Relationship Id="rId15" Type="http://schemas.openxmlformats.org/officeDocument/2006/relationships/slide" Target="slides/slide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ayout>
        <c:manualLayout>
          <c:layoutTarget val="inner"/>
          <c:xMode val="edge"/>
          <c:yMode val="edge"/>
          <c:x val="0.42"/>
          <c:y val="0.04"/>
          <c:w val="0.52"/>
          <c:h val="0.9"/>
        </c:manualLayout>
      </c:layout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Trygg</c:v>
                </c:pt>
              </c:strCache>
            </c:strRef>
          </c:tx>
          <c:spPr>
            <a:solidFill>
              <a:srgbClr val="003C63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Sheet1!$A$2:$A$2</c:f>
              <c:strCache>
                <c:ptCount val="1"/>
                <c:pt idx="0">
                  <c:v>Alla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66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Otrygg</c:v>
                </c:pt>
              </c:strCache>
            </c:strRef>
          </c:tx>
          <c:spPr>
            <a:solidFill>
              <a:srgbClr val="5991F0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Sheet1!$A$2:$A$2</c:f>
              <c:strCache>
                <c:ptCount val="1"/>
                <c:pt idx="0">
                  <c:v>Alla</c:v>
                </c:pt>
              </c:strCache>
            </c:strRef>
          </c:cat>
          <c:val>
            <c:numRef>
              <c:f>Sheet1!$C$2:$C$2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Vet ej</c:v>
                </c:pt>
              </c:strCache>
            </c:strRef>
          </c:tx>
          <c:spPr>
            <a:solidFill>
              <a:srgbClr val="7DBA74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Sheet1!$A$2:$A$2</c:f>
              <c:strCache>
                <c:ptCount val="1"/>
                <c:pt idx="0">
                  <c:v>Alla</c:v>
                </c:pt>
              </c:strCache>
            </c:strRef>
          </c:cat>
          <c:val>
            <c:numRef>
              <c:f>Sheet1!$D$2:$D$2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80.0"/>
          <c:min val="0.0"/>
        </c:scaling>
        <c:delete val="0"/>
        <c:axPos val="b"/>
        <c:majorGridlines/>
        <c:majorTickMark val="out"/>
        <c:minorTickMark val="none"/>
        <c:tickLblPos val="nextTo"/>
        <c:crossAx val="-2068027336"/>
        <c:crosses val="max"/>
        <c:majorUnit val="20.0"/>
      </c:valAx>
    </c:plotArea>
    <c:legend>
      <c:legendPos val="b"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ptos" panose="020B000402020202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ptos" panose="020B0004020202020204" pitchFamily="34" charset="0"/>
              </a:defRPr>
            </a:lvl1pPr>
          </a:lstStyle>
          <a:p>
            <a:fld id="{230471AE-2BBB-0346-B4B0-492D87E6B325}" type="datetimeFigureOut">
              <a:rPr lang="sv-SE" smtClean="0"/>
              <a:pPr/>
              <a:t>2026-02-03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ptos" panose="020B000402020202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ptos" panose="020B0004020202020204" pitchFamily="34" charset="0"/>
              </a:defRPr>
            </a:lvl1pPr>
          </a:lstStyle>
          <a:p>
            <a:fld id="{6BF78757-DE7D-E647-A447-A141CE339FB7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97461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a +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18B46A75-14D1-8828-89AC-7DDD9B9B9D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4913" y="0"/>
            <a:ext cx="7177087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B40E694-6924-BF93-B8DE-1C4624F355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1" y="882649"/>
            <a:ext cx="4184650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7A55B49F-4CDE-7A81-B276-F3DCDDA670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1" y="2608670"/>
            <a:ext cx="4184650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37000FD-8FAC-CBDF-A23B-08944E585D74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902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880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63CBE84-6678-F846-9DD4-A1A4BFE70BD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94195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0BAB5FB-07EB-A647-8DA7-3EB3B4014F58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706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  <a:prstGeom prst="rect">
            <a:avLst/>
          </a:prstGeo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4BB38423-F362-304F-BD00-698ADDAC1DE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84658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  <a:prstGeom prst="rect">
            <a:avLst/>
          </a:prstGeo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8398091-3B04-D747-B068-E4211AFA8E78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tabell</a:t>
            </a:r>
          </a:p>
        </p:txBody>
      </p:sp>
    </p:spTree>
    <p:extLst>
      <p:ext uri="{BB962C8B-B14F-4D97-AF65-F5344CB8AC3E}">
        <p14:creationId xmlns:p14="http://schemas.microsoft.com/office/powerpoint/2010/main" val="615085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ett diagram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  <a:prstGeom prst="rect">
            <a:avLst/>
          </a:prstGeo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6DEA89A-3961-2C4A-90DB-FAA4F797B739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606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C381BE8-9C0B-5246-BCF4-033B24A83472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115271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helfärga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D778B30-296C-DEA3-29FF-E1AAABC04E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750" y="882649"/>
            <a:ext cx="6082145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A51840D7-4D41-3568-E5CB-E538DFFC45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750" y="2608670"/>
            <a:ext cx="6082145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58813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87643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08010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929728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62213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33055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52307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53929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7"/>
            <a:ext cx="9144000" cy="1031018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baseline="0"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277745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B126EE06-F693-A05B-5AFE-4C4B19B34B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68493" y="5925345"/>
            <a:ext cx="797441" cy="72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156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5F76BC0A-EF11-BAAF-1BEA-E20B2A47B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9931" y="-2043876"/>
            <a:ext cx="5099461" cy="43600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6"/>
            <a:ext cx="9144000" cy="165576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baseline="0"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40035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13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FE71BFC2-EB9C-9C3E-66EC-3D69F24E29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pic>
        <p:nvPicPr>
          <p:cNvPr id="5" name="Bildobjekt 4" descr="En bild som visar cirkel, Färggrann, Grafik&#10;&#10;AI-genererat innehåll kan vara felaktigt.">
            <a:extLst>
              <a:ext uri="{FF2B5EF4-FFF2-40B4-BE49-F238E27FC236}">
                <a16:creationId xmlns:a16="http://schemas.microsoft.com/office/drawing/2014/main" id="{B80E5537-2D67-3018-9452-DFD485D49B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76652" y="2190540"/>
            <a:ext cx="9736902" cy="5463484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125CC248-5409-8C9D-C4CF-02C80A99BF56}"/>
              </a:ext>
            </a:extLst>
          </p:cNvPr>
          <p:cNvSpPr txBox="1"/>
          <p:nvPr userDrawn="1"/>
        </p:nvSpPr>
        <p:spPr>
          <a:xfrm>
            <a:off x="103517" y="6524801"/>
            <a:ext cx="32626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E87B24C2-15A4-594A-81A3-4A4609A5CFD4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1492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- S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3CE751F3-BDB3-3F93-1E12-63393E892DF8}"/>
              </a:ext>
            </a:extLst>
          </p:cNvPr>
          <p:cNvSpPr/>
          <p:nvPr userDrawn="1"/>
        </p:nvSpPr>
        <p:spPr>
          <a:xfrm>
            <a:off x="6261904" y="0"/>
            <a:ext cx="593009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3" name="Platshållare för datum 3">
            <a:extLst>
              <a:ext uri="{FF2B5EF4-FFF2-40B4-BE49-F238E27FC236}">
                <a16:creationId xmlns:a16="http://schemas.microsoft.com/office/drawing/2014/main" id="{569E4560-2EAE-6244-EAE3-72807A7C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2D04A9CC-D028-A04B-94E2-B01DF01EB66A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5" name="Platshållare för bildnummer 5">
            <a:extLst>
              <a:ext uri="{FF2B5EF4-FFF2-40B4-BE49-F238E27FC236}">
                <a16:creationId xmlns:a16="http://schemas.microsoft.com/office/drawing/2014/main" id="{98C94F86-FA70-AE5A-5053-AF77C9D7B9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004D37CA-23B7-AE45-401B-9E9D7CD3FF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CFC08AA6-7F2D-C08A-4F31-54DCD2DED8B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50F95D48-9FC4-3027-A1C4-327B2EAE8B85}"/>
              </a:ext>
            </a:extLst>
          </p:cNvPr>
          <p:cNvSpPr txBox="1">
            <a:spLocks/>
          </p:cNvSpPr>
          <p:nvPr userDrawn="1"/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6AFE69A-0AD8-4477-466A-5D0ADDC46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20265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46FD8E36-6FC4-A04D-8394-822F51774BD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120172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a +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18B46A75-14D1-8828-89AC-7DDD9B9B9D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4913" y="0"/>
            <a:ext cx="7177087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B40E694-6924-BF93-B8DE-1C4624F355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1" y="882649"/>
            <a:ext cx="4184650" cy="1567043"/>
          </a:xfrm>
        </p:spPr>
        <p:txBody>
          <a:bodyPr anchor="b">
            <a:normAutofit/>
          </a:bodyPr>
          <a:lstStyle>
            <a:lvl1pPr algn="l">
              <a:defRPr sz="28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7A55B49F-4CDE-7A81-B276-F3DCDDA670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1" y="2608670"/>
            <a:ext cx="4184650" cy="1567043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37000FD-8FAC-CBDF-A23B-08944E585D74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4819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44E0B20-F886-E443-8554-F34E1E9801A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189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4A4BF5B-BFA0-2847-A5A9-35DA6CD8B983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2424612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694D7C5-B3F4-3D4F-A75D-ED1960B2AC5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3109010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171CAD-4896-5F49-A46F-77F8FE811E2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6550618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559F88-8E74-A549-9705-5494E918DD4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29CA1A8-9C0A-B0BB-9ABF-FBD9660D061B}"/>
              </a:ext>
            </a:extLst>
          </p:cNvPr>
          <p:cNvSpPr/>
          <p:nvPr userDrawn="1"/>
        </p:nvSpPr>
        <p:spPr>
          <a:xfrm>
            <a:off x="8229600" y="0"/>
            <a:ext cx="396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60641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6650CE0-81F3-1B49-A269-D158835C64E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56723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</p:spPr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8E1C0166-FD69-CB42-9A66-5F12CC97C1B4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8837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0774F47-A195-5747-BAC8-CE406C8DEC2E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22374229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helfärga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D778B30-296C-DEA3-29FF-E1AAABC04E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A51840D7-4D41-3568-E5CB-E538DFFC45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1846308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676196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168297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8316377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443641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243019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837366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085332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5F76BC0A-EF11-BAAF-1BEA-E20B2A47B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9931" y="-2043876"/>
            <a:ext cx="5099461" cy="43600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6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40035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bg2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bg2"/>
                </a:solidFill>
              </a:rPr>
              <a:t>2026-02-03</a:t>
            </a:fld>
            <a:endParaRPr lang="sv-SE" sz="105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2613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bi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FE71BFC2-EB9C-9C3E-66EC-3D69F24E29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25CC248-5409-8C9D-C4CF-02C80A99BF56}"/>
              </a:ext>
            </a:extLst>
          </p:cNvPr>
          <p:cNvSpPr txBox="1"/>
          <p:nvPr userDrawn="1"/>
        </p:nvSpPr>
        <p:spPr>
          <a:xfrm>
            <a:off x="103517" y="6524801"/>
            <a:ext cx="32626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bg2"/>
                </a:solidFill>
              </a:rPr>
              <a:t>Rapport av Lysio Research  |  </a:t>
            </a:r>
            <a:fld id="{E87B24C2-15A4-594A-81A3-4A4609A5CFD4}" type="datetime1">
              <a:rPr lang="sv-SE" sz="1050" smtClean="0">
                <a:solidFill>
                  <a:schemeClr val="bg2"/>
                </a:solidFill>
              </a:rPr>
              <a:t>2026-02-03</a:t>
            </a:fld>
            <a:endParaRPr lang="sv-SE" sz="1050" dirty="0">
              <a:solidFill>
                <a:schemeClr val="bg2"/>
              </a:solidFill>
            </a:endParaRPr>
          </a:p>
        </p:txBody>
      </p:sp>
      <p:pic>
        <p:nvPicPr>
          <p:cNvPr id="3" name="Bildobjekt 2" descr="En bild som visar cirkel, Färggrann, Grafik&#10;&#10;Automatiskt genererad beskrivning">
            <a:extLst>
              <a:ext uri="{FF2B5EF4-FFF2-40B4-BE49-F238E27FC236}">
                <a16:creationId xmlns:a16="http://schemas.microsoft.com/office/drawing/2014/main" id="{BF23D243-F325-0FE0-9558-01B03EBA39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2000"/>
          </a:blip>
          <a:stretch>
            <a:fillRect/>
          </a:stretch>
        </p:blipFill>
        <p:spPr>
          <a:xfrm>
            <a:off x="3329995" y="1678751"/>
            <a:ext cx="9806141" cy="55023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0057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85ECD7D-A3DE-5D45-B880-F2397E51A14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42938965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/>
          <p:nvPr userDrawn="1"/>
        </p:nvSpPr>
        <p:spPr>
          <a:xfrm>
            <a:off x="0" y="0"/>
            <a:ext cx="12192000" cy="69635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0B80A41-F8F7-BB2F-80FB-FDDB4BDFA829}"/>
              </a:ext>
            </a:extLst>
          </p:cNvPr>
          <p:cNvSpPr/>
          <p:nvPr userDrawn="1"/>
        </p:nvSpPr>
        <p:spPr>
          <a:xfrm>
            <a:off x="2698830" y="1620195"/>
            <a:ext cx="6794339" cy="325248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10" name="Halvram 9">
            <a:extLst>
              <a:ext uri="{FF2B5EF4-FFF2-40B4-BE49-F238E27FC236}">
                <a16:creationId xmlns:a16="http://schemas.microsoft.com/office/drawing/2014/main" id="{EAEAEEAF-D1E4-F733-85A8-D2280D44EEF7}"/>
              </a:ext>
            </a:extLst>
          </p:cNvPr>
          <p:cNvSpPr/>
          <p:nvPr userDrawn="1"/>
        </p:nvSpPr>
        <p:spPr>
          <a:xfrm>
            <a:off x="2556559" y="1483670"/>
            <a:ext cx="1534610" cy="1338580"/>
          </a:xfrm>
          <a:prstGeom prst="halfFram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A28F46A7-239C-0DDD-53E8-B93BA6E7D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1" y="2522804"/>
            <a:ext cx="5278056" cy="1707169"/>
          </a:xfrm>
        </p:spPr>
        <p:txBody>
          <a:bodyPr anchor="ctr">
            <a:normAutofit/>
          </a:bodyPr>
          <a:lstStyle>
            <a:lvl1pPr algn="ctr">
              <a:defRPr sz="4000"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020267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F9C156-2E58-A7C1-5795-61449133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4042" y="6406531"/>
            <a:ext cx="1060174" cy="263977"/>
          </a:xfrm>
          <a:prstGeom prst="rect">
            <a:avLst/>
          </a:prstGeom>
        </p:spPr>
        <p:txBody>
          <a:bodyPr/>
          <a:lstStyle>
            <a:lvl1pPr algn="l">
              <a:defRPr sz="1200" b="0" i="0" baseline="0">
                <a:solidFill>
                  <a:schemeClr val="bg2"/>
                </a:solidFill>
                <a:latin typeface="Aptos" panose="020B0004020202020204" pitchFamily="34" charset="0"/>
              </a:defRPr>
            </a:lvl1pPr>
          </a:lstStyle>
          <a:p>
            <a:fld id="{3256A993-A495-7C43-A1FB-000E6066FC2C}" type="datetime1">
              <a:rPr lang="sv-SE" smtClean="0"/>
              <a:t>2026-02-03</a:t>
            </a:fld>
            <a:endParaRPr lang="sv-SE" dirty="0"/>
          </a:p>
        </p:txBody>
      </p:sp>
      <p:pic>
        <p:nvPicPr>
          <p:cNvPr id="8" name="Bildobjekt 7" descr="En bild som visar text, Teckensnitt, Grafik, grafisk design&#10;&#10;Automatiskt genererad beskrivning">
            <a:extLst>
              <a:ext uri="{FF2B5EF4-FFF2-40B4-BE49-F238E27FC236}">
                <a16:creationId xmlns:a16="http://schemas.microsoft.com/office/drawing/2014/main" id="{CA3222BA-4512-A884-B095-B51512FE1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832" y="5755922"/>
            <a:ext cx="859642" cy="7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532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44E0B20-F886-E443-8554-F34E1E9801A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9196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4A4BF5B-BFA0-2847-A5A9-35DA6CD8B983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8894289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694D7C5-B3F4-3D4F-A75D-ED1960B2AC5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9246298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171CAD-4896-5F49-A46F-77F8FE811E2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66530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559F88-8E74-A549-9705-5494E918DD4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29CA1A8-9C0A-B0BB-9ABF-FBD9660D061B}"/>
              </a:ext>
            </a:extLst>
          </p:cNvPr>
          <p:cNvSpPr/>
          <p:nvPr userDrawn="1"/>
        </p:nvSpPr>
        <p:spPr>
          <a:xfrm>
            <a:off x="8229600" y="0"/>
            <a:ext cx="396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01597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6650CE0-81F3-1B49-A269-D158835C64E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69839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</p:spPr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8E1C0166-FD69-CB42-9A66-5F12CC97C1B4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6604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0774F47-A195-5747-BAC8-CE406C8DEC2E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15438970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F9C156-2E58-A7C1-5795-61449133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4042" y="6406531"/>
            <a:ext cx="1060174" cy="263977"/>
          </a:xfrm>
          <a:prstGeom prst="rect">
            <a:avLst/>
          </a:prstGeom>
        </p:spPr>
        <p:txBody>
          <a:bodyPr/>
          <a:lstStyle>
            <a:lvl1pPr algn="l">
              <a:defRPr sz="1200" b="0" i="0" baseline="0">
                <a:solidFill>
                  <a:schemeClr val="bg2"/>
                </a:solidFill>
                <a:latin typeface="Aptos" panose="020B0004020202020204" pitchFamily="34" charset="0"/>
              </a:defRPr>
            </a:lvl1pPr>
          </a:lstStyle>
          <a:p>
            <a:fld id="{3256A993-A495-7C43-A1FB-000E6066FC2C}" type="datetime1">
              <a:rPr lang="sv-SE" smtClean="0"/>
              <a:t>2026-02-03</a:t>
            </a:fld>
            <a:endParaRPr lang="sv-SE" dirty="0"/>
          </a:p>
        </p:txBody>
      </p:sp>
      <p:pic>
        <p:nvPicPr>
          <p:cNvPr id="8" name="Bildobjekt 7" descr="En bild som visar text, Teckensnitt, Grafik, grafisk design&#10;&#10;Automatiskt genererad beskrivning">
            <a:extLst>
              <a:ext uri="{FF2B5EF4-FFF2-40B4-BE49-F238E27FC236}">
                <a16:creationId xmlns:a16="http://schemas.microsoft.com/office/drawing/2014/main" id="{CA3222BA-4512-A884-B095-B51512FE1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832" y="5755922"/>
            <a:ext cx="859642" cy="7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0195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113996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596673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848733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574192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9131247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444115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644135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85ECD7D-A3DE-5D45-B880-F2397E51A14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0079962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/>
          <p:nvPr userDrawn="1"/>
        </p:nvSpPr>
        <p:spPr>
          <a:xfrm>
            <a:off x="0" y="0"/>
            <a:ext cx="12192000" cy="69635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0B80A41-F8F7-BB2F-80FB-FDDB4BDFA829}"/>
              </a:ext>
            </a:extLst>
          </p:cNvPr>
          <p:cNvSpPr/>
          <p:nvPr userDrawn="1"/>
        </p:nvSpPr>
        <p:spPr>
          <a:xfrm>
            <a:off x="2698830" y="1620195"/>
            <a:ext cx="6794339" cy="325248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10" name="Halvram 9">
            <a:extLst>
              <a:ext uri="{FF2B5EF4-FFF2-40B4-BE49-F238E27FC236}">
                <a16:creationId xmlns:a16="http://schemas.microsoft.com/office/drawing/2014/main" id="{EAEAEEAF-D1E4-F733-85A8-D2280D44EEF7}"/>
              </a:ext>
            </a:extLst>
          </p:cNvPr>
          <p:cNvSpPr/>
          <p:nvPr userDrawn="1"/>
        </p:nvSpPr>
        <p:spPr>
          <a:xfrm>
            <a:off x="2556559" y="1483670"/>
            <a:ext cx="1534610" cy="1338580"/>
          </a:xfrm>
          <a:prstGeom prst="halfFram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A28F46A7-239C-0DDD-53E8-B93BA6E7D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1" y="2522804"/>
            <a:ext cx="5278056" cy="1707169"/>
          </a:xfrm>
        </p:spPr>
        <p:txBody>
          <a:bodyPr anchor="ctr">
            <a:normAutofit/>
          </a:bodyPr>
          <a:lstStyle>
            <a:lvl1pPr algn="ctr">
              <a:defRPr sz="4000"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9749216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42.xml"/><Relationship Id="rId22" Type="http://schemas.openxmlformats.org/officeDocument/2006/relationships/theme" Target="../theme/theme2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9.xml"/><Relationship Id="rId8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1.xml"/><Relationship Id="rId20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A2CD6EC-6388-DA46-9842-6C024FA9AA2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3392029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1" r:id="rId2"/>
    <p:sldLayoutId id="2147483793" r:id="rId3"/>
    <p:sldLayoutId id="2147483792" r:id="rId4"/>
    <p:sldLayoutId id="2147483835" r:id="rId5"/>
    <p:sldLayoutId id="2147483836" r:id="rId6"/>
    <p:sldLayoutId id="2147483837" r:id="rId7"/>
    <p:sldLayoutId id="2147483794" r:id="rId8"/>
    <p:sldLayoutId id="2147483822" r:id="rId9"/>
    <p:sldLayoutId id="2147483828" r:id="rId10"/>
    <p:sldLayoutId id="2147483821" r:id="rId11"/>
    <p:sldLayoutId id="2147483823" r:id="rId12"/>
    <p:sldLayoutId id="2147483824" r:id="rId13"/>
    <p:sldLayoutId id="2147483825" r:id="rId14"/>
    <p:sldLayoutId id="2147483826" r:id="rId15"/>
    <p:sldLayoutId id="2147483827" r:id="rId16"/>
    <p:sldLayoutId id="2147483905" r:id="rId17"/>
    <p:sldLayoutId id="2147483834" r:id="rId18"/>
    <p:sldLayoutId id="2147483819" r:id="rId19"/>
    <p:sldLayoutId id="2147483808" r:id="rId20"/>
    <p:sldLayoutId id="2147483803" r:id="rId2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None/>
        <a:defRPr sz="11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45" userDrawn="1">
          <p15:clr>
            <a:srgbClr val="F26B43"/>
          </p15:clr>
        </p15:guide>
        <p15:guide id="2" pos="529" userDrawn="1">
          <p15:clr>
            <a:srgbClr val="F26B43"/>
          </p15:clr>
        </p15:guide>
        <p15:guide id="3" orient="horz" pos="95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C5F0984-4BCD-5CDE-83B7-9B272D98F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B12A162-870F-D5ED-785C-DD87C0350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28011"/>
            <a:ext cx="10515600" cy="4648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CEBA9D4-6075-D74A-81DC-F1100010CAFB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2718361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84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50" r:id="rId13"/>
    <p:sldLayoutId id="2147483851" r:id="rId14"/>
    <p:sldLayoutId id="2147483852" r:id="rId15"/>
    <p:sldLayoutId id="2147483853" r:id="rId16"/>
    <p:sldLayoutId id="2147483854" r:id="rId17"/>
    <p:sldLayoutId id="2147483911" r:id="rId18"/>
    <p:sldLayoutId id="2147483912" r:id="rId19"/>
    <p:sldLayoutId id="2147483858" r:id="rId20"/>
    <p:sldLayoutId id="2147483731" r:id="rId2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C5F0984-4BCD-5CDE-83B7-9B272D98F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B12A162-870F-D5ED-785C-DD87C0350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28011"/>
            <a:ext cx="10515600" cy="4648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CEBA9D4-6075-D74A-81DC-F1100010CAFB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186264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908" r:id="rId10"/>
    <p:sldLayoutId id="2147483896" r:id="rId11"/>
    <p:sldLayoutId id="2147483897" r:id="rId12"/>
    <p:sldLayoutId id="2147483898" r:id="rId13"/>
    <p:sldLayoutId id="2147483899" r:id="rId14"/>
    <p:sldLayoutId id="2147483900" r:id="rId15"/>
    <p:sldLayoutId id="2147483901" r:id="rId16"/>
    <p:sldLayoutId id="2147483902" r:id="rId17"/>
    <p:sldLayoutId id="2147483903" r:id="rId18"/>
    <p:sldLayoutId id="2147483904" r:id="rId19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Utforska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41732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75838D"/>
                </a:solidFill>
              </a:rPr>
              <a:t>Trygg ute ensam sen kväll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Ingen uppdelning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96596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003C63"/>
                </a:solidFill>
              </a:rPr>
              <a:t>•  Alla: 66 procent svarar Trygg.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Trygg ute ensam sen kväll, andel per grupp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810512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Ingen uppdelning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841248" y="1920240"/>
          <a:ext cx="10515600" cy="39319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Trygg ute ensam sen kväll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Ingen uppdelning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117043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  <a:gridCol w="210312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Grupp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Andel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Felmarginal (95 %)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Antal 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Alla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66 %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0,6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45 998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Alla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23 %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0,5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45 998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Alla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45 998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Om uttaget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64592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Kommun: 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Källa: Polisens trygghetsundersökning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Källans uttagsdatum: 2026-10-16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Filter: Ingen uppdelning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nd + Marin">
  <a:themeElements>
    <a:clrScheme name="Egen 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DEE9FC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FFE326FB-068A-D840-8B7B-E412B85F3EEF}"/>
    </a:ext>
  </a:extLst>
</a:theme>
</file>

<file path=ppt/theme/theme2.xml><?xml version="1.0" encoding="utf-8"?>
<a:theme xmlns:a="http://schemas.openxmlformats.org/drawingml/2006/main" name="Marin">
  <a:themeElements>
    <a:clrScheme name="Lysio 2,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C5D8E6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2F24D907-BE07-DC46-A89C-0E9E103D08DE}"/>
    </a:ext>
  </a:extLst>
</a:theme>
</file>

<file path=ppt/theme/theme3.xml><?xml version="1.0" encoding="utf-8"?>
<a:theme xmlns:a="http://schemas.openxmlformats.org/drawingml/2006/main" name="Blå">
  <a:themeElements>
    <a:clrScheme name="Lysio 2,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C5D8E6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716EDF68-B284-E943-9E25-F5F7403354D3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5BC0B55F77029448DFCCA4ED103CD43" ma:contentTypeVersion="13" ma:contentTypeDescription="Skapa ett nytt dokument." ma:contentTypeScope="" ma:versionID="11a89b9dd7538b58a5404c22ecbcdf26">
  <xsd:schema xmlns:xsd="http://www.w3.org/2001/XMLSchema" xmlns:xs="http://www.w3.org/2001/XMLSchema" xmlns:p="http://schemas.microsoft.com/office/2006/metadata/properties" xmlns:ns2="64632145-a586-40ba-9e5a-1392a29ab614" xmlns:ns3="cd13f219-3656-44c1-ae6e-94ec9da00b2e" targetNamespace="http://schemas.microsoft.com/office/2006/metadata/properties" ma:root="true" ma:fieldsID="c3d0ae5a0cd3a300ebb75e1cc33c4050" ns2:_="" ns3:_="">
    <xsd:import namespace="64632145-a586-40ba-9e5a-1392a29ab614"/>
    <xsd:import namespace="cd13f219-3656-44c1-ae6e-94ec9da00b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632145-a586-40ba-9e5a-1392a29ab6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3b54c204-4c6b-42e0-9ca7-399eb0cc1f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13f219-3656-44c1-ae6e-94ec9da00b2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aba4759-92fb-410f-9464-199219a759f5}" ma:internalName="TaxCatchAll" ma:showField="CatchAllData" ma:web="cd13f219-3656-44c1-ae6e-94ec9da00b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4632145-a586-40ba-9e5a-1392a29ab614">
      <Terms xmlns="http://schemas.microsoft.com/office/infopath/2007/PartnerControls"/>
    </lcf76f155ced4ddcb4097134ff3c332f>
    <TaxCatchAll xmlns="cd13f219-3656-44c1-ae6e-94ec9da00b2e" xsi:nil="true"/>
  </documentManagement>
</p:properties>
</file>

<file path=customXml/itemProps1.xml><?xml version="1.0" encoding="utf-8"?>
<ds:datastoreItem xmlns:ds="http://schemas.openxmlformats.org/officeDocument/2006/customXml" ds:itemID="{D57128AC-888E-4AA1-A1B2-5C8349E420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632145-a586-40ba-9e5a-1392a29ab614"/>
    <ds:schemaRef ds:uri="cd13f219-3656-44c1-ae6e-94ec9da00b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CAD8FFF-4A59-42B9-968F-06B00D6CB5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87AB5E-B922-4E54-8B52-D73F5B944457}">
  <ds:schemaRefs>
    <ds:schemaRef ds:uri="http://www.w3.org/XML/1998/namespace"/>
    <ds:schemaRef ds:uri="cd13f219-3656-44c1-ae6e-94ec9da00b2e"/>
    <ds:schemaRef ds:uri="http://purl.org/dc/dcmitype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64632145-a586-40ba-9e5a-1392a29ab614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Sand + Marin</Template>
  <TotalTime>1</TotalTime>
  <Words>6</Words>
  <Application>Microsoft Macintosh PowerPoint</Application>
  <PresentationFormat>Bredbild</PresentationFormat>
  <Paragraphs>2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Systemtypsnitt normalt</vt:lpstr>
      <vt:lpstr>Sand + Marin</vt:lpstr>
      <vt:lpstr>Marin</vt:lpstr>
      <vt:lpstr>Blå</vt:lpstr>
      <vt:lpstr>PowerPoint-presentation</vt:lpstr>
      <vt:lpstr>Lysio veckorapport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Erik Granberg</dc:creator>
  <cp:lastModifiedBy>Erik Granberg</cp:lastModifiedBy>
  <cp:revision>4</cp:revision>
  <dcterms:created xsi:type="dcterms:W3CDTF">2026-02-03T16:18:39Z</dcterms:created>
  <dcterms:modified xsi:type="dcterms:W3CDTF">2026-02-03T16:33:31Z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0x01010035BC0B55F77029448DFCCA4ED103CD43</vt:lpwstr>
  </property>
  <property fmtid="{D5CDD505-2E9C-101B-9397-08002B2CF9AE}" pid="3" name="MediaServiceImageTags">
    <vt:lpwstr/>
  </property>
</Properties>
</file>