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0" r:id="rId4"/>
    <p:sldMasterId id="2147483838" r:id="rId5"/>
    <p:sldMasterId id="2147483885" r:id="rId6"/>
  </p:sldMasterIdLst>
  <p:notesMasterIdLst>
    <p:notesMasterId r:id="rId9"/>
  </p:notesMasterIdLst>
  <p:sldIdLst>
    <p:sldId id="256" r:id="rId8"/>
    <p:sldId id="257" r:id="rId7"/>
    <p:sldId id="258" r:id="rId14"/>
    <p:sldId id="259" r:id="rId15"/>
    <p:sldId id="260" r:id="rId1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3"/>
    <p:restoredTop sz="96027"/>
  </p:normalViewPr>
  <p:slideViewPr>
    <p:cSldViewPr snapToGrid="0" snapToObjects="1">
      <p:cViewPr varScale="1">
        <p:scale>
          <a:sx n="108" d="100"/>
          <a:sy n="108" d="100"/>
        </p:scale>
        <p:origin x="1440" y="4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8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ayout>
        <c:manualLayout>
          <c:layoutTarget val="inner"/>
          <c:xMode val="edge"/>
          <c:yMode val="edge"/>
          <c:x val="0.42"/>
          <c:y val="0.04"/>
          <c:w val="0.52"/>
          <c:h val="0.9"/>
        </c:manualLayout>
      </c:layout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Trygg</c:v>
                </c:pt>
              </c:strCache>
            </c:strRef>
          </c:tx>
          <c:spPr>
            <a:solidFill>
              <a:srgbClr val="003C63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62</c:v>
                </c:pt>
                <c:pt idx="1">
                  <c:v>63</c:v>
                </c:pt>
                <c:pt idx="2">
                  <c:v>70</c:v>
                </c:pt>
                <c:pt idx="3">
                  <c:v>71</c:v>
                </c:pt>
                <c:pt idx="4">
                  <c:v>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Otrygg</c:v>
                </c:pt>
              </c:strCache>
            </c:strRef>
          </c:tx>
          <c:spPr>
            <a:solidFill>
              <a:srgbClr val="5991F0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25</c:v>
                </c:pt>
                <c:pt idx="1">
                  <c:v>28</c:v>
                </c:pt>
                <c:pt idx="2">
                  <c:v>22</c:v>
                </c:pt>
                <c:pt idx="3">
                  <c:v>21</c:v>
                </c:pt>
                <c:pt idx="4">
                  <c:v>24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Vet ej</c:v>
                </c:pt>
              </c:strCache>
            </c:strRef>
          </c:tx>
          <c:spPr>
            <a:solidFill>
              <a:srgbClr val="7DBA74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13</c:v>
                </c:pt>
                <c:pt idx="1">
                  <c:v>9</c:v>
                </c:pt>
                <c:pt idx="2">
                  <c:v>9</c:v>
                </c:pt>
                <c:pt idx="3">
                  <c:v>8</c:v>
                </c:pt>
                <c:pt idx="4">
                  <c:v>16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80.0"/>
          <c:min val="0.0"/>
        </c:scaling>
        <c:delete val="0"/>
        <c:axPos val="b"/>
        <c:majorGridlines/>
        <c:majorTickMark val="out"/>
        <c:minorTickMark val="none"/>
        <c:tickLblPos val="nextTo"/>
        <c:crossAx val="-2068027336"/>
        <c:crosses val="max"/>
        <c:majorUnit val="20.0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230471AE-2BBB-0346-B4B0-492D87E6B325}" type="datetimeFigureOut">
              <a:rPr lang="sv-SE" smtClean="0"/>
              <a:pPr/>
              <a:t>2026-02-03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6BF78757-DE7D-E647-A447-A141CE339FB7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9746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902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880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63CBE84-6678-F846-9DD4-A1A4BFE70BD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94195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0BAB5FB-07EB-A647-8DA7-3EB3B4014F5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706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  <a:prstGeom prst="rect">
            <a:avLst/>
          </a:prstGeo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BB38423-F362-304F-BD00-698ADDAC1DE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4658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8398091-3B04-D747-B068-E4211AFA8E7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tabell</a:t>
            </a:r>
          </a:p>
        </p:txBody>
      </p:sp>
    </p:spTree>
    <p:extLst>
      <p:ext uri="{BB962C8B-B14F-4D97-AF65-F5344CB8AC3E}">
        <p14:creationId xmlns:p14="http://schemas.microsoft.com/office/powerpoint/2010/main" val="615085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6DEA89A-3961-2C4A-90DB-FAA4F797B739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0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C381BE8-9C0B-5246-BCF4-033B24A83472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15271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58813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7643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08010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2972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2213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33055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2307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3929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7"/>
            <a:ext cx="9144000" cy="103101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27774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126EE06-F693-A05B-5AFE-4C4B19B34B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8493" y="5925345"/>
            <a:ext cx="797441" cy="72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56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13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pic>
        <p:nvPicPr>
          <p:cNvPr id="5" name="Bildobjekt 4" descr="En bild som visar cirkel, Färggrann, Grafik&#10;&#10;AI-genererat innehåll kan vara felaktigt.">
            <a:extLst>
              <a:ext uri="{FF2B5EF4-FFF2-40B4-BE49-F238E27FC236}">
                <a16:creationId xmlns:a16="http://schemas.microsoft.com/office/drawing/2014/main" id="{B80E5537-2D67-3018-9452-DFD485D49B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76652" y="2190540"/>
            <a:ext cx="9736902" cy="5463484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49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-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3CE751F3-BDB3-3F93-1E12-63393E892DF8}"/>
              </a:ext>
            </a:extLst>
          </p:cNvPr>
          <p:cNvSpPr/>
          <p:nvPr userDrawn="1"/>
        </p:nvSpPr>
        <p:spPr>
          <a:xfrm>
            <a:off x="6261904" y="0"/>
            <a:ext cx="593009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3" name="Platshållare för datum 3">
            <a:extLst>
              <a:ext uri="{FF2B5EF4-FFF2-40B4-BE49-F238E27FC236}">
                <a16:creationId xmlns:a16="http://schemas.microsoft.com/office/drawing/2014/main" id="{569E4560-2EAE-6244-EAE3-72807A7C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2D04A9CC-D028-A04B-94E2-B01DF01EB66A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98C94F86-FA70-AE5A-5053-AF77C9D7B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004D37CA-23B7-AE45-401B-9E9D7CD3FF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CFC08AA6-7F2D-C08A-4F31-54DCD2DED8B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50F95D48-9FC4-3027-A1C4-327B2EAE8B85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6AFE69A-0AD8-4477-466A-5D0ADDC46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20265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6FD8E36-6FC4-A04D-8394-822F51774BD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120172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481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189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242461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3109010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6550618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6064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6723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8837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22374229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1846308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76196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168297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831637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443641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243019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837366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085332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613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  <p:pic>
        <p:nvPicPr>
          <p:cNvPr id="3" name="Bildobjekt 2" descr="En bild som visar cirkel, Färggrann, Grafik&#10;&#10;Automatiskt genererad beskrivning">
            <a:extLst>
              <a:ext uri="{FF2B5EF4-FFF2-40B4-BE49-F238E27FC236}">
                <a16:creationId xmlns:a16="http://schemas.microsoft.com/office/drawing/2014/main" id="{BF23D243-F325-0FE0-9558-01B03EBA39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2000"/>
          </a:blip>
          <a:stretch>
            <a:fillRect/>
          </a:stretch>
        </p:blipFill>
        <p:spPr>
          <a:xfrm>
            <a:off x="3329995" y="1678751"/>
            <a:ext cx="9806141" cy="55023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0057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4293896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020267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532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196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8894289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9246298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66530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01597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69839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604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5438970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195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1399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9667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848733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574192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913124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444115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44135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0079962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9749216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42.xml"/><Relationship Id="rId22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1.xml"/><Relationship Id="rId20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A2CD6EC-6388-DA46-9842-6C024FA9AA2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339202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1" r:id="rId2"/>
    <p:sldLayoutId id="2147483793" r:id="rId3"/>
    <p:sldLayoutId id="2147483792" r:id="rId4"/>
    <p:sldLayoutId id="2147483835" r:id="rId5"/>
    <p:sldLayoutId id="2147483836" r:id="rId6"/>
    <p:sldLayoutId id="2147483837" r:id="rId7"/>
    <p:sldLayoutId id="2147483794" r:id="rId8"/>
    <p:sldLayoutId id="2147483822" r:id="rId9"/>
    <p:sldLayoutId id="2147483828" r:id="rId10"/>
    <p:sldLayoutId id="2147483821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905" r:id="rId17"/>
    <p:sldLayoutId id="2147483834" r:id="rId18"/>
    <p:sldLayoutId id="2147483819" r:id="rId19"/>
    <p:sldLayoutId id="2147483808" r:id="rId20"/>
    <p:sldLayoutId id="2147483803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None/>
        <a:defRPr sz="11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529" userDrawn="1">
          <p15:clr>
            <a:srgbClr val="F26B43"/>
          </p15:clr>
        </p15:guide>
        <p15:guide id="3" orient="horz" pos="95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271836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84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911" r:id="rId18"/>
    <p:sldLayoutId id="2147483912" r:id="rId19"/>
    <p:sldLayoutId id="2147483858" r:id="rId20"/>
    <p:sldLayoutId id="2147483731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186264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908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Utforska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41732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75838D"/>
                </a:solidFill>
              </a:rPr>
              <a:t>Trygg ute ensam sen kväll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65 år och äldre svarar Trygg mer sällan än övriga grupper (60 mot 69 procent). Skillnaden är statistiskt säkerställd.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50 till 64 år svarar Trygg oftare än övriga grupper (71 mot 64 procent). Skillnaden är statistiskt säkerställd.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30 till 49 år svarar Trygg oftare än övriga grupper (70 mot 64 procent). Skillnaden är statistiskt säkerställd.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kväll, andel per 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10512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920240"/>
          <a:ext cx="1051560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Felmarginal (95 %)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60 %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16 931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70 %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11 593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71 %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12 460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62 %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3,0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63 %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3 244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24 %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16 931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22 %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11 593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25 %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28 %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3 244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21 %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12 460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 (forts.)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20482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Felmarginal (95 %)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11 593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16 931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13 %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8 %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12 460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1,3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3 244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Om uttaget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64592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Kommun: 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Källa: Polisens trygghetsundersökning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Källans uttagsdatum: 2026-10-16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Filter: Uppdelat efter: Åldersgrupp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nd + Marin">
  <a:themeElements>
    <a:clrScheme name="Egen 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DEE9FC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FFE326FB-068A-D840-8B7B-E412B85F3EEF}"/>
    </a:ext>
  </a:extLst>
</a:theme>
</file>

<file path=ppt/theme/theme2.xml><?xml version="1.0" encoding="utf-8"?>
<a:theme xmlns:a="http://schemas.openxmlformats.org/drawingml/2006/main" name="Marin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2F24D907-BE07-DC46-A89C-0E9E103D08DE}"/>
    </a:ext>
  </a:extLst>
</a:theme>
</file>

<file path=ppt/theme/theme3.xml><?xml version="1.0" encoding="utf-8"?>
<a:theme xmlns:a="http://schemas.openxmlformats.org/drawingml/2006/main" name="Blå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716EDF68-B284-E943-9E25-F5F7403354D3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5BC0B55F77029448DFCCA4ED103CD43" ma:contentTypeVersion="13" ma:contentTypeDescription="Skapa ett nytt dokument." ma:contentTypeScope="" ma:versionID="11a89b9dd7538b58a5404c22ecbcdf26">
  <xsd:schema xmlns:xsd="http://www.w3.org/2001/XMLSchema" xmlns:xs="http://www.w3.org/2001/XMLSchema" xmlns:p="http://schemas.microsoft.com/office/2006/metadata/properties" xmlns:ns2="64632145-a586-40ba-9e5a-1392a29ab614" xmlns:ns3="cd13f219-3656-44c1-ae6e-94ec9da00b2e" targetNamespace="http://schemas.microsoft.com/office/2006/metadata/properties" ma:root="true" ma:fieldsID="c3d0ae5a0cd3a300ebb75e1cc33c4050" ns2:_="" ns3:_="">
    <xsd:import namespace="64632145-a586-40ba-9e5a-1392a29ab614"/>
    <xsd:import namespace="cd13f219-3656-44c1-ae6e-94ec9da00b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632145-a586-40ba-9e5a-1392a29ab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3b54c204-4c6b-42e0-9ca7-399eb0cc1f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13f219-3656-44c1-ae6e-94ec9da00b2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aba4759-92fb-410f-9464-199219a759f5}" ma:internalName="TaxCatchAll" ma:showField="CatchAllData" ma:web="cd13f219-3656-44c1-ae6e-94ec9da00b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4632145-a586-40ba-9e5a-1392a29ab614">
      <Terms xmlns="http://schemas.microsoft.com/office/infopath/2007/PartnerControls"/>
    </lcf76f155ced4ddcb4097134ff3c332f>
    <TaxCatchAll xmlns="cd13f219-3656-44c1-ae6e-94ec9da00b2e" xsi:nil="true"/>
  </documentManagement>
</p:properties>
</file>

<file path=customXml/itemProps1.xml><?xml version="1.0" encoding="utf-8"?>
<ds:datastoreItem xmlns:ds="http://schemas.openxmlformats.org/officeDocument/2006/customXml" ds:itemID="{D57128AC-888E-4AA1-A1B2-5C8349E420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632145-a586-40ba-9e5a-1392a29ab614"/>
    <ds:schemaRef ds:uri="cd13f219-3656-44c1-ae6e-94ec9da00b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AD8FFF-4A59-42B9-968F-06B00D6CB5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87AB5E-B922-4E54-8B52-D73F5B944457}">
  <ds:schemaRefs>
    <ds:schemaRef ds:uri="http://www.w3.org/XML/1998/namespace"/>
    <ds:schemaRef ds:uri="cd13f219-3656-44c1-ae6e-94ec9da00b2e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64632145-a586-40ba-9e5a-1392a29ab614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Sand + Marin</Template>
  <TotalTime>1</TotalTime>
  <Words>6</Words>
  <Application>Microsoft Macintosh PowerPoint</Application>
  <PresentationFormat>Bredbild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Systemtypsnitt normalt</vt:lpstr>
      <vt:lpstr>Sand + Marin</vt:lpstr>
      <vt:lpstr>Marin</vt:lpstr>
      <vt:lpstr>Blå</vt:lpstr>
      <vt:lpstr>PowerPoint-presentation</vt:lpstr>
      <vt:lpstr>Lysio veckorapport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 Granberg</dc:creator>
  <cp:lastModifiedBy>Erik Granberg</cp:lastModifiedBy>
  <cp:revision>4</cp:revision>
  <dcterms:created xsi:type="dcterms:W3CDTF">2026-02-03T16:18:39Z</dcterms:created>
  <dcterms:modified xsi:type="dcterms:W3CDTF">2026-02-03T16:33:31Z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0x01010035BC0B55F77029448DFCCA4ED103CD43</vt:lpwstr>
  </property>
  <property fmtid="{D5CDD505-2E9C-101B-9397-08002B2CF9AE}" pid="3" name="MediaServiceImageTags">
    <vt:lpwstr/>
  </property>
</Properties>
</file>